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7" r:id="rId2"/>
    <p:sldId id="259" r:id="rId3"/>
    <p:sldId id="297" r:id="rId4"/>
    <p:sldId id="260" r:id="rId5"/>
    <p:sldId id="295" r:id="rId6"/>
    <p:sldId id="296" r:id="rId7"/>
    <p:sldId id="261" r:id="rId8"/>
    <p:sldId id="262" r:id="rId9"/>
    <p:sldId id="29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0C1A"/>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83741" autoAdjust="0"/>
  </p:normalViewPr>
  <p:slideViewPr>
    <p:cSldViewPr snapToGrid="0">
      <p:cViewPr varScale="1">
        <p:scale>
          <a:sx n="93" d="100"/>
          <a:sy n="93" d="100"/>
        </p:scale>
        <p:origin x="1188"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831253-D37D-4617-82A5-470189280580}" type="datetimeFigureOut">
              <a:rPr lang="en-US" smtClean="0"/>
              <a:t>8/16/2020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3186B4-C196-4C91-975E-181C169C5812}" type="slidenum">
              <a:rPr lang="en-US" smtClean="0"/>
              <a:t>‹#›</a:t>
            </a:fld>
            <a:endParaRPr lang="en-US"/>
          </a:p>
        </p:txBody>
      </p:sp>
    </p:spTree>
    <p:extLst>
      <p:ext uri="{BB962C8B-B14F-4D97-AF65-F5344CB8AC3E}">
        <p14:creationId xmlns:p14="http://schemas.microsoft.com/office/powerpoint/2010/main" val="103036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F48A117-EE04-4D64-A45E-FE6E5E776986}" type="slidenum">
              <a:rPr lang="en-US" altLang="en-US" sz="1200"/>
              <a:pPr/>
              <a:t>1</a:t>
            </a:fld>
            <a:endParaRPr lang="en-US" altLang="en-US" sz="120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66090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3E4693C-F87D-4311-9FB4-984C64B5740D}" type="slidenum">
              <a:rPr lang="en-US" altLang="en-US" sz="1200"/>
              <a:pPr/>
              <a:t>13</a:t>
            </a:fld>
            <a:endParaRPr lang="en-US" altLang="en-US" sz="120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89360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26CAD40-8308-487C-A834-3AB51641A093}" type="slidenum">
              <a:rPr lang="en-US" altLang="en-US" sz="1200"/>
              <a:pPr/>
              <a:t>14</a:t>
            </a:fld>
            <a:endParaRPr lang="en-US" altLang="en-US" sz="120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02151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E96ED85-B7B4-4F61-8B66-6289EC062104}" type="slidenum">
              <a:rPr lang="en-US" altLang="en-US" sz="1200"/>
              <a:pPr/>
              <a:t>15</a:t>
            </a:fld>
            <a:endParaRPr lang="en-US" altLang="en-US" sz="120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1894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FEE8945-5319-4B44-A5F4-EE9637A697B7}" type="slidenum">
              <a:rPr lang="en-US" altLang="en-US" sz="1200"/>
              <a:pPr/>
              <a:t>16</a:t>
            </a:fld>
            <a:endParaRPr lang="en-US" altLang="en-US" sz="1200"/>
          </a:p>
        </p:txBody>
      </p:sp>
      <p:sp>
        <p:nvSpPr>
          <p:cNvPr id="90115" name="Rectangle 2"/>
          <p:cNvSpPr>
            <a:spLocks noGrp="1" noRot="1" noChangeAspect="1" noChangeArrowheads="1" noTextEdit="1"/>
          </p:cNvSpPr>
          <p:nvPr>
            <p:ph type="sldImg"/>
          </p:nvPr>
        </p:nvSpPr>
        <p:spPr>
          <a:xfrm>
            <a:off x="381000" y="685800"/>
            <a:ext cx="6097588" cy="3430588"/>
          </a:xfrm>
          <a:ln/>
        </p:spPr>
      </p:sp>
      <p:sp>
        <p:nvSpPr>
          <p:cNvPr id="90116" name="Rectangle 3"/>
          <p:cNvSpPr>
            <a:spLocks noGrp="1" noChangeArrowheads="1"/>
          </p:cNvSpPr>
          <p:nvPr>
            <p:ph type="body" idx="1"/>
          </p:nvPr>
        </p:nvSpPr>
        <p:spPr>
          <a:xfrm>
            <a:off x="915988" y="4344988"/>
            <a:ext cx="5026025"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40768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C01EC9F-5C6F-430A-AB51-1C0611FF23DC}" type="slidenum">
              <a:rPr lang="en-US" altLang="en-US" sz="1200"/>
              <a:pPr/>
              <a:t>17</a:t>
            </a:fld>
            <a:endParaRPr lang="en-US" altLang="en-US" sz="120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Networked or linked structures are ubiquitous. Examples range from the World Wide Web, large social networks such as the network of board of directors or the network of Hollywood actors, the distribution network of Wal-Mart, the power grid of the US, or even the neurological network of our brain. </a:t>
            </a:r>
          </a:p>
          <a:p>
            <a:pPr>
              <a:spcBef>
                <a:spcPct val="0"/>
              </a:spcBef>
            </a:pPr>
            <a:endParaRPr lang="en-US" altLang="en-US" sz="1800" dirty="0"/>
          </a:p>
          <a:p>
            <a:pPr>
              <a:spcBef>
                <a:spcPct val="0"/>
              </a:spcBef>
            </a:pPr>
            <a:endParaRPr lang="en-US" altLang="en-US" sz="1800" dirty="0"/>
          </a:p>
          <a:p>
            <a:pPr>
              <a:spcBef>
                <a:spcPct val="0"/>
              </a:spcBef>
            </a:pPr>
            <a:endParaRPr lang="en-US" altLang="en-US" sz="1800" dirty="0"/>
          </a:p>
          <a:p>
            <a:pPr>
              <a:spcBef>
                <a:spcPct val="0"/>
              </a:spcBef>
            </a:pPr>
            <a:r>
              <a:rPr lang="en-US" altLang="en-US" sz="1800" dirty="0"/>
              <a:t>August 96 - Major power outage that affected the entire west coast of the US from Alaska to California for over 24 hours.</a:t>
            </a:r>
          </a:p>
          <a:p>
            <a:pPr>
              <a:spcBef>
                <a:spcPct val="0"/>
              </a:spcBef>
            </a:pPr>
            <a:r>
              <a:rPr lang="en-US" altLang="en-US" sz="1800" dirty="0"/>
              <a:t>This power outage was caused by a single transmission </a:t>
            </a:r>
            <a:r>
              <a:rPr lang="en-US" altLang="en-US" sz="1800" dirty="0" smtClean="0"/>
              <a:t>line,</a:t>
            </a:r>
            <a:r>
              <a:rPr lang="en-US" altLang="en-US" sz="1800" baseline="0" dirty="0" smtClean="0"/>
              <a:t> t</a:t>
            </a:r>
            <a:r>
              <a:rPr lang="en-US" altLang="en-US" sz="1800" dirty="0" smtClean="0"/>
              <a:t>hat </a:t>
            </a:r>
            <a:r>
              <a:rPr lang="en-US" altLang="en-US" sz="1800" dirty="0"/>
              <a:t>was </a:t>
            </a:r>
            <a:r>
              <a:rPr lang="en-US" altLang="en-US" sz="1800" dirty="0" smtClean="0"/>
              <a:t>knocked </a:t>
            </a:r>
            <a:r>
              <a:rPr lang="en-US" altLang="en-US" sz="1800" dirty="0"/>
              <a:t>down by a tree. More interestingly, the </a:t>
            </a:r>
            <a:r>
              <a:rPr lang="en-US" altLang="en-US" sz="1800" dirty="0" smtClean="0"/>
              <a:t>accident</a:t>
            </a:r>
            <a:r>
              <a:rPr lang="en-US" altLang="en-US" sz="1800" baseline="0" dirty="0" smtClean="0"/>
              <a:t> w</a:t>
            </a:r>
            <a:r>
              <a:rPr lang="en-US" altLang="en-US" sz="1800" dirty="0" smtClean="0"/>
              <a:t>as </a:t>
            </a:r>
            <a:r>
              <a:rPr lang="en-US" altLang="en-US" sz="1800" dirty="0"/>
              <a:t>detected right away and as standard procedure the load of the </a:t>
            </a:r>
            <a:r>
              <a:rPr lang="en-US" altLang="en-US" sz="1800" dirty="0" smtClean="0"/>
              <a:t>line</a:t>
            </a:r>
            <a:r>
              <a:rPr lang="en-US" altLang="en-US" sz="1800" baseline="0" dirty="0" smtClean="0"/>
              <a:t> w</a:t>
            </a:r>
            <a:r>
              <a:rPr lang="en-US" altLang="en-US" sz="1800" dirty="0" smtClean="0"/>
              <a:t>as </a:t>
            </a:r>
            <a:r>
              <a:rPr lang="en-US" altLang="en-US" sz="1800" dirty="0"/>
              <a:t>transferred to the other lines of the set; but they were already </a:t>
            </a:r>
            <a:r>
              <a:rPr lang="en-US" altLang="en-US" sz="1800" dirty="0" smtClean="0"/>
              <a:t>overloaded</a:t>
            </a:r>
            <a:r>
              <a:rPr lang="en-US" altLang="en-US" sz="1800" baseline="0" dirty="0" smtClean="0"/>
              <a:t> </a:t>
            </a:r>
            <a:r>
              <a:rPr lang="en-US" altLang="en-US" sz="1800" dirty="0" smtClean="0"/>
              <a:t>and </a:t>
            </a:r>
            <a:r>
              <a:rPr lang="en-US" altLang="en-US" sz="1800" dirty="0"/>
              <a:t>the extra overload caused  the lines to heat up </a:t>
            </a:r>
            <a:r>
              <a:rPr lang="en-US" altLang="en-US" sz="1800" dirty="0" smtClean="0"/>
              <a:t>and stretch</a:t>
            </a:r>
            <a:r>
              <a:rPr lang="en-US" altLang="en-US" sz="1800" dirty="0"/>
              <a:t>. Well, this was a </a:t>
            </a:r>
            <a:r>
              <a:rPr lang="en-US" altLang="en-US" sz="1800" dirty="0" smtClean="0"/>
              <a:t>hot</a:t>
            </a:r>
            <a:r>
              <a:rPr lang="en-US" altLang="en-US" sz="1800" baseline="0" dirty="0" smtClean="0"/>
              <a:t> s</a:t>
            </a:r>
            <a:r>
              <a:rPr lang="en-US" altLang="en-US" sz="1800" dirty="0" smtClean="0"/>
              <a:t>ummer</a:t>
            </a:r>
            <a:r>
              <a:rPr lang="en-US" altLang="en-US" sz="1800" dirty="0"/>
              <a:t>, the trees had grown dramatically and a few lines were </a:t>
            </a:r>
            <a:r>
              <a:rPr lang="en-US" altLang="en-US" sz="1800" dirty="0" smtClean="0"/>
              <a:t>knocked </a:t>
            </a:r>
            <a:r>
              <a:rPr lang="en-US" altLang="en-US" sz="1800" dirty="0"/>
              <a:t>down</a:t>
            </a:r>
            <a:r>
              <a:rPr lang="en-US" altLang="en-US" sz="1800" dirty="0" smtClean="0"/>
              <a:t>, causing </a:t>
            </a:r>
            <a:r>
              <a:rPr lang="en-US" altLang="en-US" sz="1800" dirty="0"/>
              <a:t>the domino effect that brought down the entire power grid </a:t>
            </a:r>
            <a:r>
              <a:rPr lang="en-US" altLang="en-US" sz="1800" dirty="0" smtClean="0"/>
              <a:t>of the </a:t>
            </a:r>
            <a:r>
              <a:rPr lang="en-US" altLang="en-US" sz="1800" dirty="0"/>
              <a:t>west coast of the US.</a:t>
            </a:r>
          </a:p>
          <a:p>
            <a:pPr>
              <a:spcBef>
                <a:spcPct val="0"/>
              </a:spcBef>
            </a:pPr>
            <a:endParaRPr lang="en-US" altLang="en-US" sz="1800" dirty="0"/>
          </a:p>
          <a:p>
            <a:pPr>
              <a:spcBef>
                <a:spcPct val="0"/>
              </a:spcBef>
            </a:pPr>
            <a:r>
              <a:rPr lang="en-US" altLang="en-US" sz="1800" dirty="0"/>
              <a:t>How did it happened? Key issues:</a:t>
            </a:r>
          </a:p>
          <a:p>
            <a:pPr>
              <a:spcBef>
                <a:spcPct val="0"/>
              </a:spcBef>
            </a:pPr>
            <a:r>
              <a:rPr lang="en-US" altLang="en-US" sz="1800" dirty="0"/>
              <a:t>	How can we design more robust </a:t>
            </a:r>
            <a:r>
              <a:rPr lang="en-US" altLang="en-US" sz="1800" dirty="0" smtClean="0"/>
              <a:t>networks</a:t>
            </a:r>
            <a:r>
              <a:rPr lang="en-US" altLang="en-US" sz="1800" dirty="0"/>
              <a:t>?</a:t>
            </a:r>
          </a:p>
          <a:p>
            <a:pPr>
              <a:spcBef>
                <a:spcPct val="0"/>
              </a:spcBef>
            </a:pPr>
            <a:r>
              <a:rPr lang="en-US" altLang="en-US" sz="1800" dirty="0"/>
              <a:t>	How does disease spread in a </a:t>
            </a:r>
            <a:r>
              <a:rPr lang="en-US" altLang="en-US" sz="1800" dirty="0" smtClean="0"/>
              <a:t>network </a:t>
            </a:r>
            <a:r>
              <a:rPr lang="en-US" altLang="en-US" sz="1800" dirty="0"/>
              <a:t>of </a:t>
            </a:r>
            <a:r>
              <a:rPr lang="en-US" altLang="en-US" sz="1800" dirty="0" smtClean="0"/>
              <a:t>people?</a:t>
            </a:r>
            <a:endParaRPr lang="en-US" altLang="en-US" sz="1800" dirty="0"/>
          </a:p>
          <a:p>
            <a:pPr>
              <a:spcBef>
                <a:spcPct val="0"/>
              </a:spcBef>
            </a:pPr>
            <a:endParaRPr lang="en-US" altLang="en-US" sz="1800" dirty="0"/>
          </a:p>
          <a:p>
            <a:pPr>
              <a:spcBef>
                <a:spcPct val="0"/>
              </a:spcBef>
            </a:pPr>
            <a:endParaRPr lang="en-US" altLang="en-US" sz="1800" dirty="0"/>
          </a:p>
          <a:p>
            <a:pPr>
              <a:spcBef>
                <a:spcPct val="0"/>
              </a:spcBef>
            </a:pPr>
            <a:r>
              <a:rPr lang="en-US" altLang="en-US" sz="1800" dirty="0" smtClean="0"/>
              <a:t>Graphs </a:t>
            </a:r>
            <a:r>
              <a:rPr lang="en-US" altLang="en-US" sz="1800" dirty="0"/>
              <a:t>that occur in many biological, social, and manmade </a:t>
            </a:r>
            <a:r>
              <a:rPr lang="en-US" altLang="en-US" sz="1800" dirty="0" smtClean="0"/>
              <a:t>systems</a:t>
            </a:r>
            <a:r>
              <a:rPr lang="en-US" altLang="en-US" sz="1800" baseline="0" dirty="0" smtClean="0"/>
              <a:t> </a:t>
            </a:r>
            <a:r>
              <a:rPr lang="en-US" altLang="en-US" sz="1800" dirty="0" smtClean="0"/>
              <a:t>are </a:t>
            </a:r>
            <a:r>
              <a:rPr lang="en-US" altLang="en-US" sz="1800" dirty="0"/>
              <a:t>often neither completely regular nor completely random –</a:t>
            </a:r>
          </a:p>
          <a:p>
            <a:pPr>
              <a:spcBef>
                <a:spcPct val="0"/>
              </a:spcBef>
            </a:pPr>
            <a:r>
              <a:rPr lang="en-US" altLang="en-US" sz="1800" dirty="0"/>
              <a:t>Instead they have a small world topology </a:t>
            </a:r>
            <a:r>
              <a:rPr lang="en-US" altLang="en-US" sz="1800" dirty="0">
                <a:sym typeface="Wingdings" panose="05000000000000000000" pitchFamily="2" charset="2"/>
              </a:rPr>
              <a:t>  nodes are highly clustered</a:t>
            </a:r>
          </a:p>
          <a:p>
            <a:pPr>
              <a:spcBef>
                <a:spcPct val="0"/>
              </a:spcBef>
            </a:pPr>
            <a:r>
              <a:rPr lang="en-US" altLang="en-US" sz="1800" dirty="0">
                <a:sym typeface="Wingdings" panose="05000000000000000000" pitchFamily="2" charset="2"/>
              </a:rPr>
              <a:t>And yet the path length between them is small</a:t>
            </a:r>
          </a:p>
        </p:txBody>
      </p:sp>
    </p:spTree>
    <p:extLst>
      <p:ext uri="{BB962C8B-B14F-4D97-AF65-F5344CB8AC3E}">
        <p14:creationId xmlns:p14="http://schemas.microsoft.com/office/powerpoint/2010/main" val="259925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CC17BA2-7DD6-4A4C-9D1F-E356C4A39BAB}" type="slidenum">
              <a:rPr lang="en-US" altLang="en-US" sz="1200"/>
              <a:pPr/>
              <a:t>18</a:t>
            </a:fld>
            <a:endParaRPr lang="en-US" alt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10596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47D8CF7-A2A1-42C7-BDED-9E43DEE11407}" type="slidenum">
              <a:rPr lang="en-US" altLang="en-US" sz="1200"/>
              <a:pPr/>
              <a:t>19</a:t>
            </a:fld>
            <a:endParaRPr lang="en-US" altLang="en-US" sz="120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17793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D85568B-6467-4950-9D1C-C838DBE3C84F}" type="slidenum">
              <a:rPr lang="en-US" altLang="en-US" sz="1200"/>
              <a:pPr/>
              <a:t>20</a:t>
            </a:fld>
            <a:endParaRPr lang="en-US" altLang="en-US" sz="120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30038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1D282F3-AA05-40BD-80AA-A1E9901AF8E3}" type="slidenum">
              <a:rPr lang="en-US" altLang="en-US" sz="1200"/>
              <a:pPr/>
              <a:t>21</a:t>
            </a:fld>
            <a:endParaRPr lang="en-US" altLang="en-US" sz="120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68145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F3375A7-F8D5-4648-B704-714835583D6F}" type="slidenum">
              <a:rPr lang="en-US" altLang="en-US" sz="1200"/>
              <a:pPr/>
              <a:t>22</a:t>
            </a:fld>
            <a:endParaRPr lang="en-US" altLang="en-US" sz="120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78415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4D63EFE-C0DE-4683-9E1B-C0729E39BD98}" type="slidenum">
              <a:rPr lang="en-US" altLang="en-US" sz="1200"/>
              <a:pPr/>
              <a:t>2</a:t>
            </a:fld>
            <a:endParaRPr lang="en-US" altLang="en-US" sz="120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20882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2FE4BE3-DF42-4598-B091-AFC2A36172BB}" type="slidenum">
              <a:rPr lang="en-US" altLang="en-US" sz="1200"/>
              <a:pPr/>
              <a:t>23</a:t>
            </a:fld>
            <a:endParaRPr lang="en-US" altLang="en-US" sz="120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58655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F4C3453-D499-4EFD-9F67-98D1AD32877A}" type="slidenum">
              <a:rPr lang="en-US" altLang="en-US" sz="1200"/>
              <a:pPr/>
              <a:t>24</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67423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B6DF75D-B1FF-4179-8832-AF0913BB6AD7}" type="slidenum">
              <a:rPr lang="en-US" altLang="en-US" sz="1200"/>
              <a:pPr/>
              <a:t>25</a:t>
            </a:fld>
            <a:endParaRPr lang="en-US" altLang="en-US" sz="120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62578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501DBD0-F37B-45B7-9925-72869DCE8D71}" type="slidenum">
              <a:rPr lang="en-US" altLang="en-US" sz="1200"/>
              <a:pPr/>
              <a:t>26</a:t>
            </a:fld>
            <a:endParaRPr lang="en-US" altLang="en-US" sz="120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03311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75BEB35-E5D1-43D1-939F-96C32164D8CC}" type="slidenum">
              <a:rPr lang="en-US" altLang="en-US" sz="1200"/>
              <a:pPr/>
              <a:t>27</a:t>
            </a:fld>
            <a:endParaRPr lang="en-US" altLang="en-US" sz="120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77962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E7ED614-B24A-4692-B1A8-E4826549DA98}" type="slidenum">
              <a:rPr lang="en-US" altLang="en-US" sz="1200"/>
              <a:pPr/>
              <a:t>28</a:t>
            </a:fld>
            <a:endParaRPr lang="en-US" altLang="en-US" sz="120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24087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935F948-B3A4-4FE7-8FC8-F53BE7C92994}" type="slidenum">
              <a:rPr lang="en-US" altLang="en-US" sz="1200"/>
              <a:pPr/>
              <a:t>29</a:t>
            </a:fld>
            <a:endParaRPr lang="en-US" altLang="en-US" sz="120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38347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D488496-E577-40E4-8BE6-ACB819F2B858}" type="slidenum">
              <a:rPr lang="en-US" altLang="en-US" sz="1200"/>
              <a:pPr/>
              <a:t>30</a:t>
            </a:fld>
            <a:endParaRPr lang="en-US" altLang="en-US" sz="120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45059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806DE60-6B25-4366-A045-3B42CAE0AC90}" type="slidenum">
              <a:rPr lang="en-US" altLang="en-US" sz="1200"/>
              <a:pPr/>
              <a:t>31</a:t>
            </a:fld>
            <a:endParaRPr lang="en-US" altLang="en-US" sz="120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26547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05477AD-7303-4A93-88B5-7126790B6A8C}" type="slidenum">
              <a:rPr lang="en-US" altLang="en-US" sz="1200"/>
              <a:pPr/>
              <a:t>32</a:t>
            </a:fld>
            <a:endParaRPr lang="en-US" altLang="en-US" sz="120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49736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A2D0B83-C651-4E28-9313-5759A888AB1A}" type="slidenum">
              <a:rPr lang="en-US" altLang="en-US" sz="1200"/>
              <a:pPr/>
              <a:t>4</a:t>
            </a:fld>
            <a:endParaRPr lang="en-US" altLang="en-US" sz="120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746847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D449737-950F-46D4-8CD0-7ED094253EAB}" type="slidenum">
              <a:rPr lang="en-US" altLang="en-US" sz="1200"/>
              <a:pPr/>
              <a:t>33</a:t>
            </a:fld>
            <a:endParaRPr lang="en-US" altLang="en-US" sz="120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963295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0CECA97-F033-4896-BCF1-067B89C537F8}" type="slidenum">
              <a:rPr lang="en-US" altLang="en-US" sz="1200"/>
              <a:pPr/>
              <a:t>34</a:t>
            </a:fld>
            <a:endParaRPr lang="en-US" altLang="en-US" sz="120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863276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F6466B6-4DE0-4652-A940-EE93CE2AF855}" type="slidenum">
              <a:rPr lang="en-US" altLang="en-US" sz="1200"/>
              <a:pPr/>
              <a:t>35</a:t>
            </a:fld>
            <a:endParaRPr lang="en-US" altLang="en-US" sz="120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411177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1E256A3-535A-4782-958F-8D2C5E4FE40C}" type="slidenum">
              <a:rPr lang="en-US" altLang="en-US" sz="1200"/>
              <a:pPr/>
              <a:t>36</a:t>
            </a:fld>
            <a:endParaRPr lang="en-US" altLang="en-US" sz="120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822847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2E57502-1909-4A80-BCB4-3736C1C97590}" type="slidenum">
              <a:rPr lang="en-US" altLang="en-US" sz="1200"/>
              <a:pPr/>
              <a:t>37</a:t>
            </a:fld>
            <a:endParaRPr lang="en-US" altLang="en-US" sz="120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618833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D748559-A229-4F25-85CB-4DE7D115BDFA}" type="slidenum">
              <a:rPr lang="en-US" altLang="en-US" sz="1200"/>
              <a:pPr/>
              <a:t>38</a:t>
            </a:fld>
            <a:endParaRPr lang="en-US" altLang="en-US" sz="12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0486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3FBC238-9E27-43F7-9920-D054B605C145}" type="slidenum">
              <a:rPr lang="en-US" altLang="en-US" sz="1200"/>
              <a:pPr/>
              <a:t>7</a:t>
            </a:fld>
            <a:endParaRPr lang="en-US" altLang="en-US" sz="120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76608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68E9895-3427-411F-9733-FD2555EA2F71}" type="slidenum">
              <a:rPr lang="en-US" altLang="en-US" sz="1200"/>
              <a:pPr/>
              <a:t>8</a:t>
            </a:fld>
            <a:endParaRPr lang="en-US" altLang="en-US" sz="120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83128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A2D0B83-C651-4E28-9313-5759A888AB1A}" type="slidenum">
              <a:rPr lang="en-US" altLang="en-US" sz="1200"/>
              <a:pPr/>
              <a:t>9</a:t>
            </a:fld>
            <a:endParaRPr lang="en-US" altLang="en-US" sz="120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25578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3BCD74F-08B0-44DB-AEA0-6F30696BBA38}" type="slidenum">
              <a:rPr lang="en-US" altLang="en-US" sz="1200"/>
              <a:pPr/>
              <a:t>10</a:t>
            </a:fld>
            <a:endParaRPr lang="en-US" altLang="en-US" sz="120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13509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8739353-4F53-4B50-A62B-22D7F7320FBC}" type="slidenum">
              <a:rPr lang="en-US" altLang="en-US" sz="1200"/>
              <a:pPr/>
              <a:t>11</a:t>
            </a:fld>
            <a:endParaRPr lang="en-US" altLang="en-US" sz="12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One solution is for Alice and Bob to exchange a digital key, so they both know it, but it's otherwise secret. Alice uses this key to encrypt messages she sends, and Bob reconstructs the original messages by decrypting with the same key. The encrypted messages (ciphertexts) are useless to Eve, who doesn't know the key, and so can't reconstruct the original messages. With a good encryption algorithm, this scheme can work well, but exchanging the key while keeping it secret from Eve is a problem. This really requires a face to face meeting, which is not always practical. </a:t>
            </a:r>
          </a:p>
        </p:txBody>
      </p:sp>
    </p:spTree>
    <p:extLst>
      <p:ext uri="{BB962C8B-B14F-4D97-AF65-F5344CB8AC3E}">
        <p14:creationId xmlns:p14="http://schemas.microsoft.com/office/powerpoint/2010/main" val="1620184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1DF5D98-62F0-48AE-941F-A7D6961E1A1E}" type="slidenum">
              <a:rPr lang="en-US" altLang="en-US" sz="1200"/>
              <a:pPr/>
              <a:t>12</a:t>
            </a:fld>
            <a:endParaRPr lang="en-US" altLang="en-US" sz="120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Public key encryption is different, because it splits the key up into a public key for encryption and a secret key for decrpytion. It's not possible to determine the secret key from the public key. In the diagram, Bob generates a pair of keys and tells everybody (including Eve) his public key, while only he knows his secret key. Anyone can use Bob's public key to send him an encrypted message, but only Bob knows the secret key to decrypt it. This scheme allows Alice and Bob to communicate in secret without having to meet. </a:t>
            </a:r>
          </a:p>
          <a:p>
            <a:endParaRPr lang="en-US" altLang="en-US"/>
          </a:p>
          <a:p>
            <a:r>
              <a:rPr lang="en-US" altLang="en-US"/>
              <a:t>RSA rivest, shamir and adleman</a:t>
            </a:r>
          </a:p>
        </p:txBody>
      </p:sp>
    </p:spTree>
    <p:extLst>
      <p:ext uri="{BB962C8B-B14F-4D97-AF65-F5344CB8AC3E}">
        <p14:creationId xmlns:p14="http://schemas.microsoft.com/office/powerpoint/2010/main" val="3541542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80F6002-0734-424F-ADFE-1C3CDE30CA57}" type="datetimeFigureOut">
              <a:rPr lang="en-US" smtClean="0"/>
              <a:t>8/16/2020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BF970-AE5C-419F-B66F-5F134ABC2ACE}" type="slidenum">
              <a:rPr lang="en-US" smtClean="0"/>
              <a:t>‹#›</a:t>
            </a:fld>
            <a:endParaRPr lang="en-US"/>
          </a:p>
        </p:txBody>
      </p:sp>
    </p:spTree>
    <p:extLst>
      <p:ext uri="{BB962C8B-B14F-4D97-AF65-F5344CB8AC3E}">
        <p14:creationId xmlns:p14="http://schemas.microsoft.com/office/powerpoint/2010/main" val="952550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0F6002-0734-424F-ADFE-1C3CDE30CA57}" type="datetimeFigureOut">
              <a:rPr lang="en-US" smtClean="0"/>
              <a:t>8/16/2020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BF970-AE5C-419F-B66F-5F134ABC2ACE}" type="slidenum">
              <a:rPr lang="en-US" smtClean="0"/>
              <a:t>‹#›</a:t>
            </a:fld>
            <a:endParaRPr lang="en-US"/>
          </a:p>
        </p:txBody>
      </p:sp>
    </p:spTree>
    <p:extLst>
      <p:ext uri="{BB962C8B-B14F-4D97-AF65-F5344CB8AC3E}">
        <p14:creationId xmlns:p14="http://schemas.microsoft.com/office/powerpoint/2010/main" val="1400667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0F6002-0734-424F-ADFE-1C3CDE30CA57}" type="datetimeFigureOut">
              <a:rPr lang="en-US" smtClean="0"/>
              <a:t>8/16/2020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BF970-AE5C-419F-B66F-5F134ABC2ACE}" type="slidenum">
              <a:rPr lang="en-US" smtClean="0"/>
              <a:t>‹#›</a:t>
            </a:fld>
            <a:endParaRPr lang="en-US"/>
          </a:p>
        </p:txBody>
      </p:sp>
    </p:spTree>
    <p:extLst>
      <p:ext uri="{BB962C8B-B14F-4D97-AF65-F5344CB8AC3E}">
        <p14:creationId xmlns:p14="http://schemas.microsoft.com/office/powerpoint/2010/main" val="3087822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320C1A"/>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0F6002-0734-424F-ADFE-1C3CDE30CA57}" type="datetimeFigureOut">
              <a:rPr lang="en-US" smtClean="0"/>
              <a:t>8/16/2020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BF970-AE5C-419F-B66F-5F134ABC2ACE}" type="slidenum">
              <a:rPr lang="en-US" smtClean="0"/>
              <a:t>‹#›</a:t>
            </a:fld>
            <a:endParaRPr lang="en-US"/>
          </a:p>
        </p:txBody>
      </p:sp>
    </p:spTree>
    <p:extLst>
      <p:ext uri="{BB962C8B-B14F-4D97-AF65-F5344CB8AC3E}">
        <p14:creationId xmlns:p14="http://schemas.microsoft.com/office/powerpoint/2010/main" val="3305655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0F6002-0734-424F-ADFE-1C3CDE30CA57}" type="datetimeFigureOut">
              <a:rPr lang="en-US" smtClean="0"/>
              <a:t>8/16/2020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BF970-AE5C-419F-B66F-5F134ABC2ACE}" type="slidenum">
              <a:rPr lang="en-US" smtClean="0"/>
              <a:t>‹#›</a:t>
            </a:fld>
            <a:endParaRPr lang="en-US"/>
          </a:p>
        </p:txBody>
      </p:sp>
    </p:spTree>
    <p:extLst>
      <p:ext uri="{BB962C8B-B14F-4D97-AF65-F5344CB8AC3E}">
        <p14:creationId xmlns:p14="http://schemas.microsoft.com/office/powerpoint/2010/main" val="2865342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320C1A"/>
                </a:solidFill>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80F6002-0734-424F-ADFE-1C3CDE30CA57}" type="datetimeFigureOut">
              <a:rPr lang="en-US" smtClean="0"/>
              <a:t>8/16/2020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BF970-AE5C-419F-B66F-5F134ABC2ACE}" type="slidenum">
              <a:rPr lang="en-US" smtClean="0"/>
              <a:t>‹#›</a:t>
            </a:fld>
            <a:endParaRPr lang="en-US"/>
          </a:p>
        </p:txBody>
      </p:sp>
    </p:spTree>
    <p:extLst>
      <p:ext uri="{BB962C8B-B14F-4D97-AF65-F5344CB8AC3E}">
        <p14:creationId xmlns:p14="http://schemas.microsoft.com/office/powerpoint/2010/main" val="125025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80F6002-0734-424F-ADFE-1C3CDE30CA57}" type="datetimeFigureOut">
              <a:rPr lang="en-US" smtClean="0"/>
              <a:t>8/16/2020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DBF970-AE5C-419F-B66F-5F134ABC2ACE}" type="slidenum">
              <a:rPr lang="en-US" smtClean="0"/>
              <a:t>‹#›</a:t>
            </a:fld>
            <a:endParaRPr lang="en-US"/>
          </a:p>
        </p:txBody>
      </p:sp>
    </p:spTree>
    <p:extLst>
      <p:ext uri="{BB962C8B-B14F-4D97-AF65-F5344CB8AC3E}">
        <p14:creationId xmlns:p14="http://schemas.microsoft.com/office/powerpoint/2010/main" val="1691663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320C1A"/>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880F6002-0734-424F-ADFE-1C3CDE30CA57}" type="datetimeFigureOut">
              <a:rPr lang="en-US" smtClean="0"/>
              <a:t>8/16/2020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DBF970-AE5C-419F-B66F-5F134ABC2ACE}" type="slidenum">
              <a:rPr lang="en-US" smtClean="0"/>
              <a:t>‹#›</a:t>
            </a:fld>
            <a:endParaRPr lang="en-US"/>
          </a:p>
        </p:txBody>
      </p:sp>
    </p:spTree>
    <p:extLst>
      <p:ext uri="{BB962C8B-B14F-4D97-AF65-F5344CB8AC3E}">
        <p14:creationId xmlns:p14="http://schemas.microsoft.com/office/powerpoint/2010/main" val="2707018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0F6002-0734-424F-ADFE-1C3CDE30CA57}" type="datetimeFigureOut">
              <a:rPr lang="en-US" smtClean="0"/>
              <a:t>8/16/2020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DBF970-AE5C-419F-B66F-5F134ABC2ACE}" type="slidenum">
              <a:rPr lang="en-US" smtClean="0"/>
              <a:t>‹#›</a:t>
            </a:fld>
            <a:endParaRPr lang="en-US"/>
          </a:p>
        </p:txBody>
      </p:sp>
    </p:spTree>
    <p:extLst>
      <p:ext uri="{BB962C8B-B14F-4D97-AF65-F5344CB8AC3E}">
        <p14:creationId xmlns:p14="http://schemas.microsoft.com/office/powerpoint/2010/main" val="4160342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0F6002-0734-424F-ADFE-1C3CDE30CA57}" type="datetimeFigureOut">
              <a:rPr lang="en-US" smtClean="0"/>
              <a:t>8/16/2020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BF970-AE5C-419F-B66F-5F134ABC2ACE}" type="slidenum">
              <a:rPr lang="en-US" smtClean="0"/>
              <a:t>‹#›</a:t>
            </a:fld>
            <a:endParaRPr lang="en-US"/>
          </a:p>
        </p:txBody>
      </p:sp>
    </p:spTree>
    <p:extLst>
      <p:ext uri="{BB962C8B-B14F-4D97-AF65-F5344CB8AC3E}">
        <p14:creationId xmlns:p14="http://schemas.microsoft.com/office/powerpoint/2010/main" val="2787025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0F6002-0734-424F-ADFE-1C3CDE30CA57}" type="datetimeFigureOut">
              <a:rPr lang="en-US" smtClean="0"/>
              <a:t>8/16/2020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BF970-AE5C-419F-B66F-5F134ABC2ACE}" type="slidenum">
              <a:rPr lang="en-US" smtClean="0"/>
              <a:t>‹#›</a:t>
            </a:fld>
            <a:endParaRPr lang="en-US"/>
          </a:p>
        </p:txBody>
      </p:sp>
    </p:spTree>
    <p:extLst>
      <p:ext uri="{BB962C8B-B14F-4D97-AF65-F5344CB8AC3E}">
        <p14:creationId xmlns:p14="http://schemas.microsoft.com/office/powerpoint/2010/main" val="2404562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0F6002-0734-424F-ADFE-1C3CDE30CA57}" type="datetimeFigureOut">
              <a:rPr lang="en-US" smtClean="0"/>
              <a:t>8/16/2020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DBF970-AE5C-419F-B66F-5F134ABC2ACE}" type="slidenum">
              <a:rPr lang="en-US" smtClean="0"/>
              <a:t>‹#›</a:t>
            </a:fld>
            <a:endParaRPr lang="en-US"/>
          </a:p>
        </p:txBody>
      </p:sp>
    </p:spTree>
    <p:extLst>
      <p:ext uri="{BB962C8B-B14F-4D97-AF65-F5344CB8AC3E}">
        <p14:creationId xmlns:p14="http://schemas.microsoft.com/office/powerpoint/2010/main" val="1508032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0.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14.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13.png"/><Relationship Id="rId4" Type="http://schemas.openxmlformats.org/officeDocument/2006/relationships/image" Target="../media/image12.emf"/><Relationship Id="rId9"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7E9DC0F-9078-4192-8348-A3FEB3769E91}" type="slidenum">
              <a:rPr lang="en-US" altLang="en-US" sz="1400"/>
              <a:pPr eaLnBrk="1" hangingPunct="1"/>
              <a:t>1</a:t>
            </a:fld>
            <a:endParaRPr lang="en-US" altLang="en-US" sz="1400"/>
          </a:p>
        </p:txBody>
      </p:sp>
      <p:sp>
        <p:nvSpPr>
          <p:cNvPr id="38915" name="Rectangle 4"/>
          <p:cNvSpPr>
            <a:spLocks noGrp="1" noChangeArrowheads="1"/>
          </p:cNvSpPr>
          <p:nvPr>
            <p:ph type="ctrTitle"/>
          </p:nvPr>
        </p:nvSpPr>
        <p:spPr/>
        <p:txBody>
          <a:bodyPr/>
          <a:lstStyle/>
          <a:p>
            <a:pPr algn="ctr" eaLnBrk="1" hangingPunct="1"/>
            <a:r>
              <a:rPr lang="en-US" altLang="en-US" b="1" dirty="0">
                <a:solidFill>
                  <a:srgbClr val="320C1A"/>
                </a:solidFill>
              </a:rPr>
              <a:t>CSCE 222</a:t>
            </a:r>
            <a:r>
              <a:rPr lang="en-US" altLang="en-US" dirty="0">
                <a:solidFill>
                  <a:srgbClr val="320C1A"/>
                </a:solidFill>
              </a:rPr>
              <a:t/>
            </a:r>
            <a:br>
              <a:rPr lang="en-US" altLang="en-US" dirty="0">
                <a:solidFill>
                  <a:srgbClr val="320C1A"/>
                </a:solidFill>
              </a:rPr>
            </a:br>
            <a:r>
              <a:rPr lang="en-US" altLang="en-US" dirty="0"/>
              <a:t>Discrete Structures</a:t>
            </a:r>
          </a:p>
        </p:txBody>
      </p:sp>
      <p:sp>
        <p:nvSpPr>
          <p:cNvPr id="38916" name="Rectangle 5"/>
          <p:cNvSpPr>
            <a:spLocks noGrp="1" noChangeArrowheads="1"/>
          </p:cNvSpPr>
          <p:nvPr>
            <p:ph type="subTitle" idx="1"/>
          </p:nvPr>
        </p:nvSpPr>
        <p:spPr/>
        <p:txBody>
          <a:bodyPr>
            <a:normAutofit lnSpcReduction="10000"/>
          </a:bodyPr>
          <a:lstStyle/>
          <a:p>
            <a:pPr eaLnBrk="1" hangingPunct="1">
              <a:lnSpc>
                <a:spcPct val="90000"/>
              </a:lnSpc>
            </a:pPr>
            <a:r>
              <a:rPr lang="en-US" altLang="en-US" sz="5400" dirty="0"/>
              <a:t>Introduction</a:t>
            </a:r>
          </a:p>
          <a:p>
            <a:pPr eaLnBrk="1" hangingPunct="1">
              <a:lnSpc>
                <a:spcPct val="90000"/>
              </a:lnSpc>
            </a:pPr>
            <a:endParaRPr lang="en-US" altLang="en-US" dirty="0"/>
          </a:p>
          <a:p>
            <a:pPr eaLnBrk="1" hangingPunct="1">
              <a:lnSpc>
                <a:spcPct val="90000"/>
              </a:lnSpc>
            </a:pPr>
            <a:r>
              <a:rPr lang="en-US" altLang="en-US" dirty="0"/>
              <a:t>Dr. Tim McGuire</a:t>
            </a:r>
          </a:p>
        </p:txBody>
      </p:sp>
      <p:sp>
        <p:nvSpPr>
          <p:cNvPr id="2" name="TextBox 1"/>
          <p:cNvSpPr txBox="1"/>
          <p:nvPr/>
        </p:nvSpPr>
        <p:spPr>
          <a:xfrm>
            <a:off x="605480" y="5580993"/>
            <a:ext cx="10948087" cy="646331"/>
          </a:xfrm>
          <a:prstGeom prst="rect">
            <a:avLst/>
          </a:prstGeom>
          <a:noFill/>
        </p:spPr>
        <p:txBody>
          <a:bodyPr wrap="square" rtlCol="0">
            <a:spAutoFit/>
          </a:bodyPr>
          <a:lstStyle/>
          <a:p>
            <a:pPr algn="ctr"/>
            <a:r>
              <a:rPr lang="en-US" i="1" dirty="0"/>
              <a:t>Grateful acknowledgement to Professor Bart Selman, Cornell University, and Prof. Johnnie Baker, Kent State,  for some of the material upon which these notes are adapted.</a:t>
            </a:r>
          </a:p>
        </p:txBody>
      </p:sp>
      <p:pic>
        <p:nvPicPr>
          <p:cNvPr id="6" name="Picture 5"/>
          <p:cNvPicPr>
            <a:picLocks noChangeAspect="1"/>
          </p:cNvPicPr>
          <p:nvPr/>
        </p:nvPicPr>
        <p:blipFill>
          <a:blip r:embed="rId3"/>
          <a:stretch>
            <a:fillRect/>
          </a:stretch>
        </p:blipFill>
        <p:spPr>
          <a:xfrm>
            <a:off x="304800" y="287383"/>
            <a:ext cx="1866649" cy="1814977"/>
          </a:xfrm>
          <a:prstGeom prst="rect">
            <a:avLst/>
          </a:prstGeom>
        </p:spPr>
      </p:pic>
    </p:spTree>
    <p:extLst>
      <p:ext uri="{BB962C8B-B14F-4D97-AF65-F5344CB8AC3E}">
        <p14:creationId xmlns:p14="http://schemas.microsoft.com/office/powerpoint/2010/main" val="449718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72E17C5-86B6-4EB7-AE0F-C55D86C827FE}" type="slidenum">
              <a:rPr lang="en-US" altLang="en-US" sz="1400"/>
              <a:pPr eaLnBrk="1" hangingPunct="1"/>
              <a:t>10</a:t>
            </a:fld>
            <a:endParaRPr lang="en-US" altLang="en-US" sz="1400"/>
          </a:p>
        </p:txBody>
      </p:sp>
      <p:sp>
        <p:nvSpPr>
          <p:cNvPr id="46083" name="Rectangle 22"/>
          <p:cNvSpPr>
            <a:spLocks noChangeArrowheads="1"/>
          </p:cNvSpPr>
          <p:nvPr/>
        </p:nvSpPr>
        <p:spPr bwMode="auto">
          <a:xfrm>
            <a:off x="756745" y="3776129"/>
            <a:ext cx="10599114" cy="2514600"/>
          </a:xfrm>
          <a:prstGeom prst="rect">
            <a:avLst/>
          </a:prstGeom>
          <a:solidFill>
            <a:srgbClr val="CCFFFF"/>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6084" name="Rectangle 2"/>
          <p:cNvSpPr>
            <a:spLocks noGrp="1" noChangeArrowheads="1"/>
          </p:cNvSpPr>
          <p:nvPr>
            <p:ph type="title"/>
          </p:nvPr>
        </p:nvSpPr>
        <p:spPr>
          <a:xfrm>
            <a:off x="635876" y="342900"/>
            <a:ext cx="10999076" cy="1143000"/>
          </a:xfrm>
        </p:spPr>
        <p:txBody>
          <a:bodyPr>
            <a:normAutofit fontScale="90000"/>
          </a:bodyPr>
          <a:lstStyle/>
          <a:p>
            <a:pPr eaLnBrk="1" hangingPunct="1"/>
            <a:r>
              <a:rPr lang="en-US" altLang="en-US" sz="2800" dirty="0">
                <a:solidFill>
                  <a:srgbClr val="FF0000"/>
                </a:solidFill>
              </a:rPr>
              <a:t>Logic:</a:t>
            </a:r>
            <a:r>
              <a:rPr lang="en-US" altLang="en-US" sz="2800" dirty="0"/>
              <a:t/>
            </a:r>
            <a:br>
              <a:rPr lang="en-US" altLang="en-US" sz="2800" dirty="0"/>
            </a:br>
            <a:r>
              <a:rPr lang="en-US" altLang="en-US" sz="2800" dirty="0"/>
              <a:t>Hardware and software  specifications</a:t>
            </a:r>
            <a:br>
              <a:rPr lang="en-US" altLang="en-US" sz="2800" dirty="0"/>
            </a:br>
            <a:endParaRPr lang="en-US" altLang="en-US" sz="2800" dirty="0"/>
          </a:p>
        </p:txBody>
      </p:sp>
      <p:pic>
        <p:nvPicPr>
          <p:cNvPr id="46085"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745" y="1295506"/>
            <a:ext cx="1835715" cy="1657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772" y="342899"/>
            <a:ext cx="1250731" cy="1386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1593849"/>
            <a:ext cx="3509538" cy="1487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8" name="Text Box 15"/>
          <p:cNvSpPr txBox="1">
            <a:spLocks noChangeArrowheads="1"/>
          </p:cNvSpPr>
          <p:nvPr/>
        </p:nvSpPr>
        <p:spPr bwMode="auto">
          <a:xfrm>
            <a:off x="756745" y="3062886"/>
            <a:ext cx="2329904" cy="605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ts val="2000"/>
              </a:lnSpc>
            </a:pPr>
            <a:r>
              <a:rPr lang="en-US" altLang="en-US" sz="1400" b="1" dirty="0"/>
              <a:t>One-bit Full Adder with Carry-In and Carry-Out</a:t>
            </a:r>
            <a:r>
              <a:rPr lang="en-US" altLang="en-US" sz="4000" dirty="0"/>
              <a:t> </a:t>
            </a:r>
          </a:p>
        </p:txBody>
      </p:sp>
      <p:sp>
        <p:nvSpPr>
          <p:cNvPr id="46089" name="Rectangle 16"/>
          <p:cNvSpPr>
            <a:spLocks noChangeArrowheads="1"/>
          </p:cNvSpPr>
          <p:nvPr/>
        </p:nvSpPr>
        <p:spPr bwMode="auto">
          <a:xfrm>
            <a:off x="4356374" y="3119797"/>
            <a:ext cx="2224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dirty="0"/>
              <a:t>4-bit full adder</a:t>
            </a:r>
            <a:r>
              <a:rPr lang="en-US" altLang="en-US" dirty="0"/>
              <a:t> </a:t>
            </a:r>
          </a:p>
        </p:txBody>
      </p:sp>
      <p:sp>
        <p:nvSpPr>
          <p:cNvPr id="46090" name="Rectangle 19"/>
          <p:cNvSpPr>
            <a:spLocks noChangeArrowheads="1"/>
          </p:cNvSpPr>
          <p:nvPr/>
        </p:nvSpPr>
        <p:spPr bwMode="auto">
          <a:xfrm>
            <a:off x="454370" y="3948315"/>
            <a:ext cx="11012700" cy="2139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Times New Roman" panose="02020603050405020304" pitchFamily="18" charset="0"/>
              </a:defRPr>
            </a:lvl1pPr>
            <a:lvl2pPr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lvl="1" eaLnBrk="1" hangingPunct="1">
              <a:spcBef>
                <a:spcPct val="20000"/>
              </a:spcBef>
            </a:pPr>
            <a:r>
              <a:rPr lang="en-US" altLang="en-US" sz="1900" dirty="0"/>
              <a:t>Example 2: System Specification:</a:t>
            </a:r>
          </a:p>
          <a:p>
            <a:pPr lvl="1" eaLnBrk="1" hangingPunct="1">
              <a:spcBef>
                <a:spcPct val="20000"/>
              </a:spcBef>
            </a:pPr>
            <a:endParaRPr lang="en-US" altLang="en-US" sz="1900" dirty="0"/>
          </a:p>
          <a:p>
            <a:pPr lvl="1" eaLnBrk="1" hangingPunct="1">
              <a:spcBef>
                <a:spcPct val="20000"/>
              </a:spcBef>
              <a:buFontTx/>
              <a:buChar char="–"/>
            </a:pPr>
            <a:r>
              <a:rPr lang="en-US" altLang="en-US" sz="1900" dirty="0"/>
              <a:t>The router can send packets to the edge system only if it supports the new address space. </a:t>
            </a:r>
          </a:p>
          <a:p>
            <a:pPr lvl="1" eaLnBrk="1" hangingPunct="1">
              <a:spcBef>
                <a:spcPct val="20000"/>
              </a:spcBef>
              <a:buFontTx/>
              <a:buChar char="–"/>
            </a:pPr>
            <a:r>
              <a:rPr lang="en-US" altLang="en-US" sz="1900" dirty="0"/>
              <a:t> For the router to support the new address space it’s necessary that the latest software release be installed. </a:t>
            </a:r>
          </a:p>
          <a:p>
            <a:pPr lvl="1" eaLnBrk="1" hangingPunct="1">
              <a:spcBef>
                <a:spcPct val="20000"/>
              </a:spcBef>
              <a:buFontTx/>
              <a:buChar char="–"/>
            </a:pPr>
            <a:r>
              <a:rPr lang="en-US" altLang="en-US" sz="1900" dirty="0"/>
              <a:t>The router can send packets to the edge system if the latest software release is installed. </a:t>
            </a:r>
          </a:p>
          <a:p>
            <a:pPr lvl="1" eaLnBrk="1" hangingPunct="1">
              <a:spcBef>
                <a:spcPct val="20000"/>
              </a:spcBef>
              <a:buFontTx/>
              <a:buChar char="–"/>
            </a:pPr>
            <a:r>
              <a:rPr lang="en-US" altLang="en-US" sz="1900" dirty="0"/>
              <a:t>The router does not support the new address space.</a:t>
            </a:r>
          </a:p>
        </p:txBody>
      </p:sp>
      <p:sp>
        <p:nvSpPr>
          <p:cNvPr id="46091" name="Rectangle 20"/>
          <p:cNvSpPr>
            <a:spLocks noChangeArrowheads="1"/>
          </p:cNvSpPr>
          <p:nvPr/>
        </p:nvSpPr>
        <p:spPr bwMode="auto">
          <a:xfrm>
            <a:off x="8243531" y="2679688"/>
            <a:ext cx="2589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dirty="0"/>
              <a:t>Example 1: Adder</a:t>
            </a:r>
          </a:p>
        </p:txBody>
      </p:sp>
      <p:sp>
        <p:nvSpPr>
          <p:cNvPr id="46092" name="Text Box 21"/>
          <p:cNvSpPr txBox="1">
            <a:spLocks noChangeArrowheads="1"/>
          </p:cNvSpPr>
          <p:nvPr/>
        </p:nvSpPr>
        <p:spPr bwMode="auto">
          <a:xfrm>
            <a:off x="1524000" y="6248401"/>
            <a:ext cx="91265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dirty="0">
                <a:solidFill>
                  <a:srgbClr val="FF0000"/>
                </a:solidFill>
              </a:rPr>
              <a:t>How to write these specifications in a rigorous / formal way? </a:t>
            </a:r>
            <a:r>
              <a:rPr lang="en-US" altLang="en-US" b="1" i="1" dirty="0">
                <a:solidFill>
                  <a:schemeClr val="accent2">
                    <a:lumMod val="50000"/>
                  </a:schemeClr>
                </a:solidFill>
              </a:rPr>
              <a:t>Use Logic</a:t>
            </a:r>
            <a:r>
              <a:rPr lang="en-US" altLang="en-US" b="1" dirty="0">
                <a:solidFill>
                  <a:schemeClr val="accent2">
                    <a:lumMod val="50000"/>
                  </a:schemeClr>
                </a:solidFill>
              </a:rPr>
              <a:t>.</a:t>
            </a:r>
          </a:p>
        </p:txBody>
      </p:sp>
      <p:sp>
        <p:nvSpPr>
          <p:cNvPr id="46093" name="Text Box 23"/>
          <p:cNvSpPr txBox="1">
            <a:spLocks noChangeArrowheads="1"/>
          </p:cNvSpPr>
          <p:nvPr/>
        </p:nvSpPr>
        <p:spPr bwMode="auto">
          <a:xfrm>
            <a:off x="7239001" y="1828801"/>
            <a:ext cx="307648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dirty="0"/>
              <a:t>Formal: </a:t>
            </a:r>
            <a:r>
              <a:rPr lang="en-US" altLang="en-US" dirty="0" err="1"/>
              <a:t>Input_wire_A</a:t>
            </a:r>
            <a:endParaRPr lang="en-US" altLang="en-US" dirty="0"/>
          </a:p>
          <a:p>
            <a:pPr eaLnBrk="1" hangingPunct="1"/>
            <a:r>
              <a:rPr lang="en-US" altLang="en-US" dirty="0"/>
              <a:t>              value in {0, 1}</a:t>
            </a:r>
          </a:p>
        </p:txBody>
      </p:sp>
    </p:spTree>
    <p:extLst>
      <p:ext uri="{BB962C8B-B14F-4D97-AF65-F5344CB8AC3E}">
        <p14:creationId xmlns:p14="http://schemas.microsoft.com/office/powerpoint/2010/main" val="6814524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9A696DC-146A-4F51-BFAB-43BD01BA74D2}" type="slidenum">
              <a:rPr lang="en-US" altLang="en-US" sz="1400"/>
              <a:pPr eaLnBrk="1" hangingPunct="1"/>
              <a:t>11</a:t>
            </a:fld>
            <a:endParaRPr lang="en-US" altLang="en-US" sz="1400"/>
          </a:p>
        </p:txBody>
      </p:sp>
      <p:sp>
        <p:nvSpPr>
          <p:cNvPr id="47107" name="Rectangle 2"/>
          <p:cNvSpPr>
            <a:spLocks noGrp="1" noChangeArrowheads="1"/>
          </p:cNvSpPr>
          <p:nvPr>
            <p:ph type="title"/>
          </p:nvPr>
        </p:nvSpPr>
        <p:spPr/>
        <p:txBody>
          <a:bodyPr/>
          <a:lstStyle/>
          <a:p>
            <a:pPr eaLnBrk="1" hangingPunct="1"/>
            <a:r>
              <a:rPr lang="en-US" altLang="en-US" sz="2800">
                <a:solidFill>
                  <a:srgbClr val="FF0000"/>
                </a:solidFill>
              </a:rPr>
              <a:t>Number Theory:</a:t>
            </a:r>
            <a:r>
              <a:rPr lang="en-US" altLang="en-US" sz="2800"/>
              <a:t/>
            </a:r>
            <a:br>
              <a:rPr lang="en-US" altLang="en-US" sz="2800"/>
            </a:br>
            <a:r>
              <a:rPr lang="en-US" altLang="en-US" sz="2800"/>
              <a:t>RSA and Public-key Cryptography </a:t>
            </a:r>
            <a:br>
              <a:rPr lang="en-US" altLang="en-US" sz="2800"/>
            </a:br>
            <a:r>
              <a:rPr lang="en-US" altLang="en-US" sz="2800"/>
              <a:t>  </a:t>
            </a:r>
          </a:p>
        </p:txBody>
      </p:sp>
      <p:pic>
        <p:nvPicPr>
          <p:cNvPr id="4710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00" y="1690688"/>
            <a:ext cx="5169800" cy="1428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Text Box 6"/>
          <p:cNvSpPr txBox="1">
            <a:spLocks noChangeArrowheads="1"/>
          </p:cNvSpPr>
          <p:nvPr/>
        </p:nvSpPr>
        <p:spPr bwMode="auto">
          <a:xfrm>
            <a:off x="5181600" y="1273085"/>
            <a:ext cx="603293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dirty="0"/>
              <a:t>Alice and Bob have never met but they would like to exchange a message. Eve would like to eavesdrop.</a:t>
            </a:r>
          </a:p>
        </p:txBody>
      </p:sp>
      <p:pic>
        <p:nvPicPr>
          <p:cNvPr id="4711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749" y="3392506"/>
            <a:ext cx="6381226" cy="19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1" name="Text Box 8"/>
          <p:cNvSpPr txBox="1">
            <a:spLocks noChangeArrowheads="1"/>
          </p:cNvSpPr>
          <p:nvPr/>
        </p:nvSpPr>
        <p:spPr bwMode="auto">
          <a:xfrm>
            <a:off x="6281519" y="3035557"/>
            <a:ext cx="483842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dirty="0"/>
              <a:t>They could come up with a good encryption algorithm and exchange the </a:t>
            </a:r>
            <a:r>
              <a:rPr lang="en-US" altLang="en-US" dirty="0">
                <a:solidFill>
                  <a:srgbClr val="FF0000"/>
                </a:solidFill>
              </a:rPr>
              <a:t>encryption key</a:t>
            </a:r>
            <a:r>
              <a:rPr lang="en-US" altLang="en-US" dirty="0"/>
              <a:t> – but how to do it without Eve getting it? (If Eve gets it, all security is lost.)</a:t>
            </a:r>
          </a:p>
        </p:txBody>
      </p:sp>
      <p:sp>
        <p:nvSpPr>
          <p:cNvPr id="692235" name="Text Box 11"/>
          <p:cNvSpPr txBox="1">
            <a:spLocks noChangeArrowheads="1"/>
          </p:cNvSpPr>
          <p:nvPr/>
        </p:nvSpPr>
        <p:spPr bwMode="auto">
          <a:xfrm>
            <a:off x="4614041" y="5223642"/>
            <a:ext cx="696835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dirty="0"/>
              <a:t>CS folks found the solution:</a:t>
            </a:r>
          </a:p>
          <a:p>
            <a:pPr eaLnBrk="1" hangingPunct="1"/>
            <a:r>
              <a:rPr lang="en-US" altLang="en-US" b="1" i="1" dirty="0">
                <a:solidFill>
                  <a:schemeClr val="accent2">
                    <a:lumMod val="50000"/>
                  </a:schemeClr>
                </a:solidFill>
              </a:rPr>
              <a:t>public key encryption</a:t>
            </a:r>
            <a:r>
              <a:rPr lang="en-US" altLang="en-US" dirty="0"/>
              <a:t>. Quite remarkable that this is feasible.</a:t>
            </a:r>
          </a:p>
        </p:txBody>
      </p:sp>
      <p:sp>
        <p:nvSpPr>
          <p:cNvPr id="47113" name="TextBox 8"/>
          <p:cNvSpPr txBox="1">
            <a:spLocks noChangeArrowheads="1"/>
          </p:cNvSpPr>
          <p:nvPr/>
        </p:nvSpPr>
        <p:spPr bwMode="auto">
          <a:xfrm flipH="1">
            <a:off x="5244662" y="2447612"/>
            <a:ext cx="61091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dirty="0">
                <a:solidFill>
                  <a:schemeClr val="accent2">
                    <a:lumMod val="50000"/>
                  </a:schemeClr>
                </a:solidFill>
              </a:rPr>
              <a:t>E.g. between you and the Bank of America</a:t>
            </a:r>
            <a:r>
              <a:rPr lang="en-US" altLang="en-US" dirty="0">
                <a:solidFill>
                  <a:schemeClr val="accent2"/>
                </a:solidFill>
              </a:rPr>
              <a:t>.</a:t>
            </a:r>
          </a:p>
        </p:txBody>
      </p:sp>
    </p:spTree>
    <p:extLst>
      <p:ext uri="{BB962C8B-B14F-4D97-AF65-F5344CB8AC3E}">
        <p14:creationId xmlns:p14="http://schemas.microsoft.com/office/powerpoint/2010/main" val="2977227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92235"/>
                                        </p:tgtEl>
                                        <p:attrNameLst>
                                          <p:attrName>style.visibility</p:attrName>
                                        </p:attrNameLst>
                                      </p:cBhvr>
                                      <p:to>
                                        <p:strVal val="visible"/>
                                      </p:to>
                                    </p:set>
                                    <p:anim calcmode="lin" valueType="num">
                                      <p:cBhvr additive="base">
                                        <p:cTn id="7" dur="500" fill="hold"/>
                                        <p:tgtEl>
                                          <p:spTgt spid="692235"/>
                                        </p:tgtEl>
                                        <p:attrNameLst>
                                          <p:attrName>ppt_x</p:attrName>
                                        </p:attrNameLst>
                                      </p:cBhvr>
                                      <p:tavLst>
                                        <p:tav tm="0">
                                          <p:val>
                                            <p:strVal val="1+#ppt_w/2"/>
                                          </p:val>
                                        </p:tav>
                                        <p:tav tm="100000">
                                          <p:val>
                                            <p:strVal val="#ppt_x"/>
                                          </p:val>
                                        </p:tav>
                                      </p:tavLst>
                                    </p:anim>
                                    <p:anim calcmode="lin" valueType="num">
                                      <p:cBhvr additive="base">
                                        <p:cTn id="8" dur="500" fill="hold"/>
                                        <p:tgtEl>
                                          <p:spTgt spid="6922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2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497" y="596105"/>
            <a:ext cx="6505903" cy="4064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2635D7D7-4966-4A17-B3F8-2BBB471CFD17}" type="slidenum">
              <a:rPr lang="en-US" altLang="en-US" sz="1400"/>
              <a:pPr eaLnBrk="1" hangingPunct="1"/>
              <a:t>12</a:t>
            </a:fld>
            <a:endParaRPr lang="en-US" altLang="en-US" sz="1400"/>
          </a:p>
        </p:txBody>
      </p:sp>
      <p:sp>
        <p:nvSpPr>
          <p:cNvPr id="48131" name="Rectangle 2"/>
          <p:cNvSpPr>
            <a:spLocks noGrp="1" noChangeArrowheads="1"/>
          </p:cNvSpPr>
          <p:nvPr>
            <p:ph type="title"/>
          </p:nvPr>
        </p:nvSpPr>
        <p:spPr/>
        <p:txBody>
          <a:bodyPr/>
          <a:lstStyle/>
          <a:p>
            <a:pPr eaLnBrk="1" hangingPunct="1"/>
            <a:r>
              <a:rPr lang="en-US" altLang="en-US" dirty="0"/>
              <a:t>Number Theory:</a:t>
            </a:r>
            <a:br>
              <a:rPr lang="en-US" altLang="en-US" dirty="0"/>
            </a:br>
            <a:r>
              <a:rPr lang="en-US" altLang="en-US" dirty="0"/>
              <a:t>Public Key Encryption</a:t>
            </a:r>
          </a:p>
        </p:txBody>
      </p:sp>
      <p:sp>
        <p:nvSpPr>
          <p:cNvPr id="48133" name="Rectangle 7"/>
          <p:cNvSpPr>
            <a:spLocks noChangeArrowheads="1"/>
          </p:cNvSpPr>
          <p:nvPr/>
        </p:nvSpPr>
        <p:spPr bwMode="auto">
          <a:xfrm>
            <a:off x="1416050" y="4755661"/>
            <a:ext cx="582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dirty="0">
                <a:solidFill>
                  <a:schemeClr val="tx2"/>
                </a:solidFill>
              </a:rPr>
              <a:t>RSA – Public Key Cryptosystem (why RSA?)</a:t>
            </a:r>
          </a:p>
        </p:txBody>
      </p:sp>
      <p:sp>
        <p:nvSpPr>
          <p:cNvPr id="48134" name="Rectangle 8"/>
          <p:cNvSpPr>
            <a:spLocks noChangeArrowheads="1"/>
          </p:cNvSpPr>
          <p:nvPr/>
        </p:nvSpPr>
        <p:spPr bwMode="auto">
          <a:xfrm>
            <a:off x="1429407" y="5308110"/>
            <a:ext cx="1015299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dirty="0"/>
              <a:t>Uses  modular arithmetic and large primes </a:t>
            </a:r>
            <a:r>
              <a:rPr lang="en-US" altLang="en-US" dirty="0">
                <a:sym typeface="Wingdings" panose="05000000000000000000" pitchFamily="2" charset="2"/>
              </a:rPr>
              <a:t> </a:t>
            </a:r>
            <a:r>
              <a:rPr lang="en-US" altLang="en-US" dirty="0"/>
              <a:t>Its security comes from the computational difficulty of factoring large numbers.</a:t>
            </a:r>
            <a:r>
              <a:rPr lang="en-US" altLang="en-US" dirty="0">
                <a:sym typeface="Wingdings" panose="05000000000000000000" pitchFamily="2" charset="2"/>
              </a:rPr>
              <a:t> </a:t>
            </a:r>
          </a:p>
        </p:txBody>
      </p:sp>
      <p:sp>
        <p:nvSpPr>
          <p:cNvPr id="7" name="Oval 6"/>
          <p:cNvSpPr/>
          <p:nvPr/>
        </p:nvSpPr>
        <p:spPr>
          <a:xfrm>
            <a:off x="7239000" y="3352800"/>
            <a:ext cx="1371600" cy="838200"/>
          </a:xfrm>
          <a:prstGeom prst="ellipse">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2983034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838200" y="365126"/>
            <a:ext cx="10515600" cy="507234"/>
          </a:xfrm>
        </p:spPr>
        <p:txBody>
          <a:bodyPr>
            <a:normAutofit fontScale="90000"/>
          </a:bodyPr>
          <a:lstStyle/>
          <a:p>
            <a:pPr eaLnBrk="1" hangingPunct="1"/>
            <a:r>
              <a:rPr lang="en-US" altLang="en-US" dirty="0"/>
              <a:t>RSA Approach</a:t>
            </a:r>
          </a:p>
        </p:txBody>
      </p:sp>
      <p:sp>
        <p:nvSpPr>
          <p:cNvPr id="49155" name="Rectangle 3"/>
          <p:cNvSpPr>
            <a:spLocks noGrp="1" noChangeArrowheads="1"/>
          </p:cNvSpPr>
          <p:nvPr>
            <p:ph type="body" idx="1"/>
          </p:nvPr>
        </p:nvSpPr>
        <p:spPr>
          <a:xfrm>
            <a:off x="620109" y="1219200"/>
            <a:ext cx="11004331" cy="4114800"/>
          </a:xfrm>
        </p:spPr>
        <p:txBody>
          <a:bodyPr>
            <a:normAutofit/>
          </a:bodyPr>
          <a:lstStyle/>
          <a:p>
            <a:pPr eaLnBrk="1" hangingPunct="1">
              <a:buFontTx/>
              <a:buNone/>
            </a:pPr>
            <a:r>
              <a:rPr lang="en-US" altLang="en-US" b="1" dirty="0"/>
              <a:t>Encode:</a:t>
            </a:r>
          </a:p>
          <a:p>
            <a:pPr eaLnBrk="1" hangingPunct="1">
              <a:buFontTx/>
              <a:buNone/>
            </a:pPr>
            <a:r>
              <a:rPr lang="en-US" altLang="en-US" dirty="0"/>
              <a:t>C = M</a:t>
            </a:r>
            <a:r>
              <a:rPr lang="en-US" altLang="en-US" sz="3600" baseline="30000" dirty="0"/>
              <a:t>e</a:t>
            </a:r>
            <a:r>
              <a:rPr lang="en-US" altLang="en-US" dirty="0"/>
              <a:t> (mod n) </a:t>
            </a:r>
          </a:p>
          <a:p>
            <a:pPr eaLnBrk="1" hangingPunct="1">
              <a:buFontTx/>
              <a:buNone/>
            </a:pPr>
            <a:r>
              <a:rPr lang="en-US" altLang="en-US" dirty="0"/>
              <a:t>       M is the plaintext; C is </a:t>
            </a:r>
            <a:r>
              <a:rPr lang="en-US" altLang="en-US" dirty="0" err="1"/>
              <a:t>ciphertext</a:t>
            </a:r>
            <a:endParaRPr lang="en-US" altLang="en-US" dirty="0"/>
          </a:p>
          <a:p>
            <a:pPr eaLnBrk="1" hangingPunct="1">
              <a:buFontTx/>
              <a:buNone/>
            </a:pPr>
            <a:r>
              <a:rPr lang="en-US" altLang="en-US" dirty="0"/>
              <a:t>       n = </a:t>
            </a:r>
            <a:r>
              <a:rPr lang="en-US" altLang="en-US" dirty="0" err="1"/>
              <a:t>pq</a:t>
            </a:r>
            <a:r>
              <a:rPr lang="en-US" altLang="en-US" dirty="0"/>
              <a:t> with p and q large primes (e.g. 200 digits long!)</a:t>
            </a:r>
          </a:p>
          <a:p>
            <a:pPr eaLnBrk="1" hangingPunct="1">
              <a:buFontTx/>
              <a:buNone/>
            </a:pPr>
            <a:r>
              <a:rPr lang="en-US" altLang="en-US" dirty="0"/>
              <a:t>       e  is relative prime to (p-1)(q-1)</a:t>
            </a:r>
          </a:p>
          <a:p>
            <a:pPr eaLnBrk="1" hangingPunct="1">
              <a:buFontTx/>
              <a:buNone/>
            </a:pPr>
            <a:r>
              <a:rPr lang="en-US" altLang="en-US" b="1" dirty="0"/>
              <a:t>Decode:</a:t>
            </a:r>
          </a:p>
          <a:p>
            <a:pPr eaLnBrk="1" hangingPunct="1">
              <a:buFontTx/>
              <a:buNone/>
            </a:pPr>
            <a:r>
              <a:rPr lang="en-US" altLang="en-US" dirty="0"/>
              <a:t>C</a:t>
            </a:r>
            <a:r>
              <a:rPr lang="en-US" altLang="en-US" sz="3600" baseline="30000" dirty="0"/>
              <a:t>d</a:t>
            </a:r>
            <a:r>
              <a:rPr lang="en-US" altLang="en-US" dirty="0"/>
              <a:t> = M (mod </a:t>
            </a:r>
            <a:r>
              <a:rPr lang="en-US" altLang="en-US" dirty="0" err="1"/>
              <a:t>pq</a:t>
            </a:r>
            <a:r>
              <a:rPr lang="en-US" altLang="en-US" dirty="0"/>
              <a:t>)</a:t>
            </a:r>
          </a:p>
          <a:p>
            <a:pPr eaLnBrk="1" hangingPunct="1">
              <a:buFontTx/>
              <a:buNone/>
            </a:pPr>
            <a:r>
              <a:rPr lang="en-US" altLang="en-US" dirty="0"/>
              <a:t>       d is inverse of  e  modulo (p-1)(q-1)</a:t>
            </a:r>
          </a:p>
        </p:txBody>
      </p:sp>
      <p:sp>
        <p:nvSpPr>
          <p:cNvPr id="49156" name="Rectangle 4"/>
          <p:cNvSpPr>
            <a:spLocks noChangeArrowheads="1"/>
          </p:cNvSpPr>
          <p:nvPr/>
        </p:nvSpPr>
        <p:spPr bwMode="auto">
          <a:xfrm>
            <a:off x="746233" y="5680840"/>
            <a:ext cx="10878207" cy="830997"/>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dirty="0"/>
              <a:t>The   process of encrypting and decrypting a message correctly results in the original message (and it’s fast!) </a:t>
            </a:r>
          </a:p>
        </p:txBody>
      </p:sp>
    </p:spTree>
    <p:extLst>
      <p:ext uri="{BB962C8B-B14F-4D97-AF65-F5344CB8AC3E}">
        <p14:creationId xmlns:p14="http://schemas.microsoft.com/office/powerpoint/2010/main" val="33215950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CC7C4F5F-A14C-41D7-9CF5-20EFBC9795B4}" type="slidenum">
              <a:rPr lang="en-US" altLang="en-US" sz="1400"/>
              <a:pPr eaLnBrk="1" hangingPunct="1"/>
              <a:t>14</a:t>
            </a:fld>
            <a:endParaRPr lang="en-US" altLang="en-US" sz="1400"/>
          </a:p>
        </p:txBody>
      </p:sp>
      <p:pic>
        <p:nvPicPr>
          <p:cNvPr id="5017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75" y="2698956"/>
            <a:ext cx="2714625"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80" name="Text Box 3"/>
          <p:cNvSpPr txBox="1">
            <a:spLocks noChangeArrowheads="1"/>
          </p:cNvSpPr>
          <p:nvPr/>
        </p:nvSpPr>
        <p:spPr bwMode="auto">
          <a:xfrm>
            <a:off x="666973" y="0"/>
            <a:ext cx="1089749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3200" b="1" dirty="0">
                <a:solidFill>
                  <a:schemeClr val="accent1"/>
                </a:solidFill>
              </a:rPr>
              <a:t> </a:t>
            </a:r>
          </a:p>
          <a:p>
            <a:r>
              <a:rPr lang="en-US" altLang="en-US" sz="3200" b="1" dirty="0">
                <a:solidFill>
                  <a:srgbClr val="000000"/>
                </a:solidFill>
              </a:rPr>
              <a:t>Automated Proofs:   </a:t>
            </a:r>
          </a:p>
          <a:p>
            <a:r>
              <a:rPr lang="en-US" altLang="en-US" sz="3200" b="1" dirty="0">
                <a:solidFill>
                  <a:srgbClr val="000000"/>
                </a:solidFill>
              </a:rPr>
              <a:t>EQP (Equation Prover) - Robbin’s Algebras are all Boolean</a:t>
            </a:r>
          </a:p>
        </p:txBody>
      </p:sp>
      <p:sp>
        <p:nvSpPr>
          <p:cNvPr id="50181" name="Text Box 4"/>
          <p:cNvSpPr txBox="1">
            <a:spLocks noChangeArrowheads="1"/>
          </p:cNvSpPr>
          <p:nvPr/>
        </p:nvSpPr>
        <p:spPr bwMode="auto">
          <a:xfrm>
            <a:off x="666973" y="4911828"/>
            <a:ext cx="10994316"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b="1" i="1" dirty="0">
                <a:solidFill>
                  <a:srgbClr val="000000"/>
                </a:solidFill>
                <a:latin typeface="Arial" panose="020B0604020202020204" pitchFamily="34" charset="0"/>
              </a:rPr>
              <a:t>[An Argonne lab program] has come up with a major mathematical </a:t>
            </a:r>
          </a:p>
          <a:p>
            <a:r>
              <a:rPr lang="en-US" altLang="en-US" sz="1800" b="1" i="1" dirty="0">
                <a:solidFill>
                  <a:srgbClr val="000000"/>
                </a:solidFill>
                <a:latin typeface="Arial" panose="020B0604020202020204" pitchFamily="34" charset="0"/>
              </a:rPr>
              <a:t>proof that would have been called creative if a human had thought of it.</a:t>
            </a:r>
          </a:p>
          <a:p>
            <a:r>
              <a:rPr lang="en-US" altLang="en-US" sz="2000" b="1" i="1" dirty="0">
                <a:solidFill>
                  <a:schemeClr val="accent2"/>
                </a:solidFill>
                <a:latin typeface="Arial" panose="020B0604020202020204" pitchFamily="34" charset="0"/>
              </a:rPr>
              <a:t>                                                       </a:t>
            </a:r>
            <a:r>
              <a:rPr lang="en-US" altLang="en-US" sz="2000" b="1" i="1" dirty="0">
                <a:solidFill>
                  <a:srgbClr val="FF0000"/>
                </a:solidFill>
                <a:latin typeface="Arial" panose="020B0604020202020204" pitchFamily="34" charset="0"/>
              </a:rPr>
              <a:t>New York Times, December, 1996</a:t>
            </a:r>
          </a:p>
        </p:txBody>
      </p:sp>
      <p:sp>
        <p:nvSpPr>
          <p:cNvPr id="50182" name="Rectangle 5"/>
          <p:cNvSpPr>
            <a:spLocks noChangeArrowheads="1"/>
          </p:cNvSpPr>
          <p:nvPr/>
        </p:nvSpPr>
        <p:spPr bwMode="auto">
          <a:xfrm>
            <a:off x="3168128" y="5894685"/>
            <a:ext cx="63522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dirty="0">
                <a:solidFill>
                  <a:srgbClr val="000000"/>
                </a:solidFill>
              </a:rPr>
              <a:t>https://www.cs.unm.edu/~mccune/papers/robbins/</a:t>
            </a:r>
          </a:p>
        </p:txBody>
      </p:sp>
      <p:sp>
        <p:nvSpPr>
          <p:cNvPr id="50183" name="Rectangle 6"/>
          <p:cNvSpPr>
            <a:spLocks noChangeArrowheads="1"/>
          </p:cNvSpPr>
          <p:nvPr/>
        </p:nvSpPr>
        <p:spPr bwMode="auto">
          <a:xfrm>
            <a:off x="666973" y="1808164"/>
            <a:ext cx="1089749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000" dirty="0">
                <a:solidFill>
                  <a:srgbClr val="000000"/>
                </a:solidFill>
              </a:rPr>
              <a:t>A mathematical conjecture (Robbins conjecture) unsolved for decades.  First non-trivial mathematical theorem proved automatically.</a:t>
            </a:r>
          </a:p>
        </p:txBody>
      </p:sp>
      <p:sp>
        <p:nvSpPr>
          <p:cNvPr id="50184" name="Rectangle 7"/>
          <p:cNvSpPr>
            <a:spLocks noChangeArrowheads="1"/>
          </p:cNvSpPr>
          <p:nvPr/>
        </p:nvSpPr>
        <p:spPr bwMode="auto">
          <a:xfrm>
            <a:off x="4141693" y="2681289"/>
            <a:ext cx="7422777"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dirty="0">
                <a:solidFill>
                  <a:srgbClr val="000000"/>
                </a:solidFill>
              </a:rPr>
              <a:t>The Robbins problem was to determine whether one particular set of rules is  powerful enough to capture all of the laws of Boolean algebra.  One way to state the Robbins problem in mathematical terms is:</a:t>
            </a:r>
          </a:p>
          <a:p>
            <a:pPr eaLnBrk="1" hangingPunct="1"/>
            <a:r>
              <a:rPr lang="en-US" altLang="en-US" sz="1800" dirty="0">
                <a:solidFill>
                  <a:srgbClr val="000000"/>
                </a:solidFill>
              </a:rPr>
              <a:t>Can the equation not(not(P))=P be derived from the following three equations? </a:t>
            </a:r>
          </a:p>
          <a:p>
            <a:pPr eaLnBrk="1" hangingPunct="1"/>
            <a:r>
              <a:rPr lang="en-US" altLang="en-US" sz="1800" dirty="0">
                <a:solidFill>
                  <a:srgbClr val="000000"/>
                </a:solidFill>
              </a:rPr>
              <a:t>[1] P or Q = Q or P,</a:t>
            </a:r>
          </a:p>
          <a:p>
            <a:pPr eaLnBrk="1" hangingPunct="1"/>
            <a:r>
              <a:rPr lang="en-US" altLang="en-US" sz="1800" dirty="0">
                <a:solidFill>
                  <a:srgbClr val="000000"/>
                </a:solidFill>
              </a:rPr>
              <a:t>[2] (P or Q) or R = P or (Q or R), </a:t>
            </a:r>
          </a:p>
          <a:p>
            <a:pPr eaLnBrk="1" hangingPunct="1"/>
            <a:r>
              <a:rPr lang="en-US" altLang="en-US" sz="1800" dirty="0">
                <a:solidFill>
                  <a:srgbClr val="000000"/>
                </a:solidFill>
              </a:rPr>
              <a:t>[3] not(not(P or Q) or not(P or not(Q))) = P. </a:t>
            </a:r>
          </a:p>
        </p:txBody>
      </p:sp>
    </p:spTree>
    <p:extLst>
      <p:ext uri="{BB962C8B-B14F-4D97-AF65-F5344CB8AC3E}">
        <p14:creationId xmlns:p14="http://schemas.microsoft.com/office/powerpoint/2010/main" val="771539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D0CB9E78-C3D9-4337-A099-57F6CB15FB92}" type="slidenum">
              <a:rPr lang="en-US" altLang="en-US" sz="1400"/>
              <a:pPr eaLnBrk="1" hangingPunct="1"/>
              <a:t>15</a:t>
            </a:fld>
            <a:endParaRPr lang="en-US" altLang="en-US" sz="1400"/>
          </a:p>
        </p:txBody>
      </p:sp>
      <p:sp>
        <p:nvSpPr>
          <p:cNvPr id="51203" name="Rectangle 2"/>
          <p:cNvSpPr>
            <a:spLocks noGrp="1" noChangeArrowheads="1"/>
          </p:cNvSpPr>
          <p:nvPr>
            <p:ph type="ctrTitle"/>
          </p:nvPr>
        </p:nvSpPr>
        <p:spPr>
          <a:xfrm>
            <a:off x="2209800" y="2286000"/>
            <a:ext cx="7772400" cy="1143000"/>
          </a:xfrm>
        </p:spPr>
        <p:txBody>
          <a:bodyPr/>
          <a:lstStyle/>
          <a:p>
            <a:pPr eaLnBrk="1" hangingPunct="1"/>
            <a:r>
              <a:rPr lang="en-US" altLang="en-US" dirty="0">
                <a:solidFill>
                  <a:srgbClr val="FF0000"/>
                </a:solidFill>
              </a:rPr>
              <a:t>Graph Theory</a:t>
            </a:r>
          </a:p>
        </p:txBody>
      </p:sp>
      <p:sp>
        <p:nvSpPr>
          <p:cNvPr id="51204" name="Rectangle 3"/>
          <p:cNvSpPr>
            <a:spLocks noGrp="1" noChangeArrowheads="1"/>
          </p:cNvSpPr>
          <p:nvPr>
            <p:ph type="subTitle" idx="1"/>
          </p:nvPr>
        </p:nvSpPr>
        <p:spPr/>
        <p:txBody>
          <a:bodyPr/>
          <a:lstStyle/>
          <a:p>
            <a:pPr eaLnBrk="1" hangingPunct="1"/>
            <a:endParaRPr lang="en-US" altLang="en-US"/>
          </a:p>
        </p:txBody>
      </p:sp>
    </p:spTree>
    <p:extLst>
      <p:ext uri="{BB962C8B-B14F-4D97-AF65-F5344CB8AC3E}">
        <p14:creationId xmlns:p14="http://schemas.microsoft.com/office/powerpoint/2010/main" val="5417200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CCF1CD4E-0967-4FBD-A958-B2139C4DE749}" type="slidenum">
              <a:rPr lang="en-US" altLang="en-US" sz="1400"/>
              <a:pPr eaLnBrk="1" hangingPunct="1"/>
              <a:t>16</a:t>
            </a:fld>
            <a:endParaRPr lang="en-US" altLang="en-US" sz="1400"/>
          </a:p>
        </p:txBody>
      </p:sp>
      <p:sp>
        <p:nvSpPr>
          <p:cNvPr id="52227" name="Rectangle 2"/>
          <p:cNvSpPr>
            <a:spLocks noGrp="1" noChangeArrowheads="1"/>
          </p:cNvSpPr>
          <p:nvPr>
            <p:ph type="title"/>
          </p:nvPr>
        </p:nvSpPr>
        <p:spPr>
          <a:xfrm>
            <a:off x="656215" y="228600"/>
            <a:ext cx="10908255" cy="1143000"/>
          </a:xfrm>
        </p:spPr>
        <p:txBody>
          <a:bodyPr/>
          <a:lstStyle/>
          <a:p>
            <a:pPr eaLnBrk="1" hangingPunct="1"/>
            <a:r>
              <a:rPr lang="en-US" altLang="en-US" dirty="0">
                <a:solidFill>
                  <a:schemeClr val="tx1"/>
                </a:solidFill>
              </a:rPr>
              <a:t>Graphs and Networks</a:t>
            </a:r>
          </a:p>
        </p:txBody>
      </p:sp>
      <p:sp>
        <p:nvSpPr>
          <p:cNvPr id="52228" name="Rectangle 3"/>
          <p:cNvSpPr>
            <a:spLocks noGrp="1" noChangeArrowheads="1"/>
          </p:cNvSpPr>
          <p:nvPr>
            <p:ph type="body" idx="1"/>
          </p:nvPr>
        </p:nvSpPr>
        <p:spPr>
          <a:xfrm>
            <a:off x="656215" y="1592132"/>
            <a:ext cx="6125585" cy="1119318"/>
          </a:xfrm>
        </p:spPr>
        <p:txBody>
          <a:bodyPr>
            <a:normAutofit/>
          </a:bodyPr>
          <a:lstStyle/>
          <a:p>
            <a:r>
              <a:rPr lang="en-US" altLang="en-US" dirty="0"/>
              <a:t>Many problems can be represented by a graphical network representation.</a:t>
            </a:r>
          </a:p>
        </p:txBody>
      </p:sp>
      <p:graphicFrame>
        <p:nvGraphicFramePr>
          <p:cNvPr id="52229" name="Object 4"/>
          <p:cNvGraphicFramePr>
            <a:graphicFrameLocks noChangeAspect="1"/>
          </p:cNvGraphicFramePr>
          <p:nvPr>
            <p:extLst>
              <p:ext uri="{D42A27DB-BD31-4B8C-83A1-F6EECF244321}">
                <p14:modId xmlns:p14="http://schemas.microsoft.com/office/powerpoint/2010/main" val="3645414458"/>
              </p:ext>
            </p:extLst>
          </p:nvPr>
        </p:nvGraphicFramePr>
        <p:xfrm>
          <a:off x="5567531" y="2174789"/>
          <a:ext cx="6437027" cy="2383389"/>
        </p:xfrm>
        <a:graphic>
          <a:graphicData uri="http://schemas.openxmlformats.org/presentationml/2006/ole">
            <mc:AlternateContent xmlns:mc="http://schemas.openxmlformats.org/markup-compatibility/2006">
              <mc:Choice xmlns:v="urn:schemas-microsoft-com:vml" Requires="v">
                <p:oleObj spid="_x0000_s1042" name="Document" r:id="rId4" imgW="4355592" imgH="1612392" progId="Word.Document.8">
                  <p:embed/>
                </p:oleObj>
              </mc:Choice>
              <mc:Fallback>
                <p:oleObj name="Document" r:id="rId4" imgW="4355592" imgH="1612392"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7531" y="2174789"/>
                        <a:ext cx="6437027" cy="2383389"/>
                      </a:xfrm>
                      <a:prstGeom prst="rect">
                        <a:avLst/>
                      </a:prstGeom>
                      <a:noFill/>
                      <a:ln>
                        <a:noFill/>
                      </a:ln>
                      <a:effectLst/>
                    </p:spPr>
                  </p:pic>
                </p:oleObj>
              </mc:Fallback>
            </mc:AlternateContent>
          </a:graphicData>
        </a:graphic>
      </p:graphicFrame>
      <p:sp>
        <p:nvSpPr>
          <p:cNvPr id="52230" name="Rectangle 5"/>
          <p:cNvSpPr>
            <a:spLocks noChangeArrowheads="1"/>
          </p:cNvSpPr>
          <p:nvPr/>
        </p:nvSpPr>
        <p:spPr bwMode="auto">
          <a:xfrm>
            <a:off x="656215" y="2760008"/>
            <a:ext cx="6247824" cy="3596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511175"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342900" indent="-342900" eaLnBrk="1" hangingPunct="1">
              <a:spcBef>
                <a:spcPct val="20000"/>
              </a:spcBef>
              <a:buFont typeface="Arial" panose="020B0604020202020204" pitchFamily="34" charset="0"/>
              <a:buChar char="•"/>
            </a:pPr>
            <a:r>
              <a:rPr lang="en-US" altLang="en-US" dirty="0"/>
              <a:t>Examples:</a:t>
            </a:r>
          </a:p>
          <a:p>
            <a:pPr lvl="1" eaLnBrk="1" hangingPunct="1">
              <a:spcBef>
                <a:spcPct val="20000"/>
              </a:spcBef>
              <a:buFontTx/>
              <a:buChar char="–"/>
            </a:pPr>
            <a:r>
              <a:rPr lang="en-US" altLang="en-US" dirty="0"/>
              <a:t>Distribution problems</a:t>
            </a:r>
          </a:p>
          <a:p>
            <a:pPr lvl="1" eaLnBrk="1" hangingPunct="1">
              <a:spcBef>
                <a:spcPct val="20000"/>
              </a:spcBef>
              <a:buFontTx/>
              <a:buChar char="–"/>
            </a:pPr>
            <a:r>
              <a:rPr lang="en-US" altLang="en-US" dirty="0"/>
              <a:t>Routing problems</a:t>
            </a:r>
          </a:p>
          <a:p>
            <a:pPr lvl="1" eaLnBrk="1" hangingPunct="1">
              <a:spcBef>
                <a:spcPct val="20000"/>
              </a:spcBef>
              <a:buFontTx/>
              <a:buChar char="–"/>
            </a:pPr>
            <a:r>
              <a:rPr lang="en-US" altLang="en-US" dirty="0"/>
              <a:t>Maximum flow problems</a:t>
            </a:r>
          </a:p>
          <a:p>
            <a:pPr lvl="1" eaLnBrk="1" hangingPunct="1">
              <a:spcBef>
                <a:spcPct val="20000"/>
              </a:spcBef>
              <a:buFontTx/>
              <a:buChar char="–"/>
            </a:pPr>
            <a:r>
              <a:rPr lang="en-US" altLang="en-US" dirty="0"/>
              <a:t>Designing computer / phone / road networks</a:t>
            </a:r>
          </a:p>
          <a:p>
            <a:pPr lvl="1" eaLnBrk="1" hangingPunct="1">
              <a:spcBef>
                <a:spcPct val="20000"/>
              </a:spcBef>
              <a:buFontTx/>
              <a:buChar char="–"/>
            </a:pPr>
            <a:r>
              <a:rPr lang="en-US" altLang="en-US" dirty="0"/>
              <a:t>Equipment replacement</a:t>
            </a:r>
          </a:p>
          <a:p>
            <a:pPr lvl="1" eaLnBrk="1" hangingPunct="1">
              <a:spcBef>
                <a:spcPct val="20000"/>
              </a:spcBef>
              <a:buFontTx/>
              <a:buChar char="–"/>
            </a:pPr>
            <a:r>
              <a:rPr lang="en-US" altLang="en-US" dirty="0"/>
              <a:t>And of course the Internet</a:t>
            </a:r>
          </a:p>
        </p:txBody>
      </p:sp>
      <p:sp>
        <p:nvSpPr>
          <p:cNvPr id="732166" name="Text Box 6"/>
          <p:cNvSpPr txBox="1">
            <a:spLocks noChangeArrowheads="1"/>
          </p:cNvSpPr>
          <p:nvPr/>
        </p:nvSpPr>
        <p:spPr bwMode="auto">
          <a:xfrm>
            <a:off x="7135518" y="4745168"/>
            <a:ext cx="430305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u="sng" dirty="0">
                <a:solidFill>
                  <a:srgbClr val="FF0000"/>
                </a:solidFill>
              </a:rPr>
              <a:t>Aside</a:t>
            </a:r>
            <a:r>
              <a:rPr lang="en-US" altLang="en-US" dirty="0">
                <a:solidFill>
                  <a:srgbClr val="FF0000"/>
                </a:solidFill>
              </a:rPr>
              <a:t>: finding the right problem representation is one of the key issues.</a:t>
            </a:r>
          </a:p>
        </p:txBody>
      </p:sp>
    </p:spTree>
    <p:extLst>
      <p:ext uri="{BB962C8B-B14F-4D97-AF65-F5344CB8AC3E}">
        <p14:creationId xmlns:p14="http://schemas.microsoft.com/office/powerpoint/2010/main" val="2230037853"/>
      </p:ext>
    </p:extLst>
  </p:cSld>
  <p:clrMapOvr>
    <a:masterClrMapping/>
  </p:clrMapOvr>
  <mc:AlternateContent xmlns:mc="http://schemas.openxmlformats.org/markup-compatibility/2006" xmlns:p14="http://schemas.microsoft.com/office/powerpoint/2010/main">
    <mc:Choice Requires="p14">
      <p:transition spd="slow" p14:dur="2000" advTm="64"/>
    </mc:Choice>
    <mc:Fallback xmlns="">
      <p:transition spd="slow" advTm="64"/>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32166"/>
                                        </p:tgtEl>
                                        <p:attrNameLst>
                                          <p:attrName>style.visibility</p:attrName>
                                        </p:attrNameLst>
                                      </p:cBhvr>
                                      <p:to>
                                        <p:strVal val="visible"/>
                                      </p:to>
                                    </p:set>
                                    <p:anim calcmode="lin" valueType="num">
                                      <p:cBhvr additive="base">
                                        <p:cTn id="7" dur="500" fill="hold"/>
                                        <p:tgtEl>
                                          <p:spTgt spid="732166"/>
                                        </p:tgtEl>
                                        <p:attrNameLst>
                                          <p:attrName>ppt_x</p:attrName>
                                        </p:attrNameLst>
                                      </p:cBhvr>
                                      <p:tavLst>
                                        <p:tav tm="0">
                                          <p:val>
                                            <p:strVal val="1+#ppt_w/2"/>
                                          </p:val>
                                        </p:tav>
                                        <p:tav tm="100000">
                                          <p:val>
                                            <p:strVal val="#ppt_x"/>
                                          </p:val>
                                        </p:tav>
                                      </p:tavLst>
                                    </p:anim>
                                    <p:anim calcmode="lin" valueType="num">
                                      <p:cBhvr additive="base">
                                        <p:cTn id="8" dur="500" fill="hold"/>
                                        <p:tgtEl>
                                          <p:spTgt spid="7321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216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CF4D2B01-0694-4DA1-A667-D0FE51CC3372}" type="slidenum">
              <a:rPr lang="en-US" altLang="en-US" sz="1400"/>
              <a:pPr eaLnBrk="1" hangingPunct="1"/>
              <a:t>17</a:t>
            </a:fld>
            <a:endParaRPr lang="en-US" altLang="en-US" sz="1400"/>
          </a:p>
        </p:txBody>
      </p:sp>
      <p:pic>
        <p:nvPicPr>
          <p:cNvPr id="53251" name="Picture 2"/>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a:xfrm>
            <a:off x="4114800" y="762000"/>
            <a:ext cx="2895600" cy="2171700"/>
          </a:xfrm>
          <a:noFill/>
        </p:spPr>
      </p:pic>
      <p:sp>
        <p:nvSpPr>
          <p:cNvPr id="53252" name="Rectangle 3"/>
          <p:cNvSpPr>
            <a:spLocks noGrp="1" noChangeArrowheads="1"/>
          </p:cNvSpPr>
          <p:nvPr>
            <p:ph type="title"/>
          </p:nvPr>
        </p:nvSpPr>
        <p:spPr>
          <a:xfrm>
            <a:off x="580768" y="-152400"/>
            <a:ext cx="9325232" cy="1143000"/>
          </a:xfrm>
        </p:spPr>
        <p:txBody>
          <a:bodyPr/>
          <a:lstStyle/>
          <a:p>
            <a:pPr eaLnBrk="1" hangingPunct="1"/>
            <a:r>
              <a:rPr lang="en-US" altLang="en-US" dirty="0"/>
              <a:t>New Science of Networks</a:t>
            </a:r>
          </a:p>
        </p:txBody>
      </p:sp>
      <p:sp>
        <p:nvSpPr>
          <p:cNvPr id="53253" name="Text Box 4"/>
          <p:cNvSpPr txBox="1">
            <a:spLocks noChangeArrowheads="1"/>
          </p:cNvSpPr>
          <p:nvPr/>
        </p:nvSpPr>
        <p:spPr bwMode="auto">
          <a:xfrm>
            <a:off x="1828800" y="4343400"/>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400"/>
          </a:p>
        </p:txBody>
      </p:sp>
      <p:sp>
        <p:nvSpPr>
          <p:cNvPr id="53254" name="Text Box 5"/>
          <p:cNvSpPr txBox="1">
            <a:spLocks noChangeArrowheads="1"/>
          </p:cNvSpPr>
          <p:nvPr/>
        </p:nvSpPr>
        <p:spPr bwMode="auto">
          <a:xfrm>
            <a:off x="707004" y="5568951"/>
            <a:ext cx="18570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b="1" dirty="0"/>
              <a:t>NYS Electric Power Grid</a:t>
            </a:r>
          </a:p>
          <a:p>
            <a:pPr eaLnBrk="1" hangingPunct="1"/>
            <a:r>
              <a:rPr lang="en-US" altLang="en-US" sz="1200" b="1" dirty="0"/>
              <a:t>(</a:t>
            </a:r>
            <a:r>
              <a:rPr lang="en-US" altLang="en-US" sz="1200" b="1" dirty="0" err="1"/>
              <a:t>Thorp,Strogatz,Watts</a:t>
            </a:r>
            <a:r>
              <a:rPr lang="en-US" altLang="en-US" sz="1200" b="1" dirty="0"/>
              <a:t>)</a:t>
            </a:r>
          </a:p>
        </p:txBody>
      </p:sp>
      <p:sp>
        <p:nvSpPr>
          <p:cNvPr id="53255" name="Text Box 6"/>
          <p:cNvSpPr txBox="1">
            <a:spLocks noChangeArrowheads="1"/>
          </p:cNvSpPr>
          <p:nvPr/>
        </p:nvSpPr>
        <p:spPr bwMode="auto">
          <a:xfrm>
            <a:off x="1965325" y="5294314"/>
            <a:ext cx="2603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b="1"/>
              <a:t>  </a:t>
            </a:r>
          </a:p>
        </p:txBody>
      </p:sp>
      <p:sp>
        <p:nvSpPr>
          <p:cNvPr id="53256" name="Text Box 7"/>
          <p:cNvSpPr txBox="1">
            <a:spLocks noChangeArrowheads="1"/>
          </p:cNvSpPr>
          <p:nvPr/>
        </p:nvSpPr>
        <p:spPr bwMode="auto">
          <a:xfrm>
            <a:off x="8374532" y="6248401"/>
            <a:ext cx="19580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200" b="1"/>
              <a:t>Cybercommunities</a:t>
            </a:r>
          </a:p>
          <a:p>
            <a:pPr algn="ctr" eaLnBrk="1" hangingPunct="1"/>
            <a:r>
              <a:rPr lang="en-US" altLang="en-US" sz="1200" b="1"/>
              <a:t>(Automatically discovered)</a:t>
            </a:r>
          </a:p>
          <a:p>
            <a:pPr algn="ctr" eaLnBrk="1" hangingPunct="1"/>
            <a:r>
              <a:rPr lang="en-US" altLang="en-US" sz="1200" b="1"/>
              <a:t>Kleinberg et al</a:t>
            </a:r>
          </a:p>
        </p:txBody>
      </p:sp>
      <p:sp>
        <p:nvSpPr>
          <p:cNvPr id="53257" name="Text Box 8"/>
          <p:cNvSpPr txBox="1">
            <a:spLocks noChangeArrowheads="1"/>
          </p:cNvSpPr>
          <p:nvPr/>
        </p:nvSpPr>
        <p:spPr bwMode="auto">
          <a:xfrm>
            <a:off x="1828800" y="6553200"/>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endParaRPr lang="en-US" altLang="en-US" sz="1400"/>
          </a:p>
        </p:txBody>
      </p:sp>
      <p:sp>
        <p:nvSpPr>
          <p:cNvPr id="53258" name="Text Box 9"/>
          <p:cNvSpPr txBox="1">
            <a:spLocks noChangeArrowheads="1"/>
          </p:cNvSpPr>
          <p:nvPr/>
        </p:nvSpPr>
        <p:spPr bwMode="auto">
          <a:xfrm>
            <a:off x="4953001" y="6096001"/>
            <a:ext cx="22209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b="1"/>
              <a:t>Network of computer scientists</a:t>
            </a:r>
          </a:p>
          <a:p>
            <a:pPr eaLnBrk="1" hangingPunct="1"/>
            <a:r>
              <a:rPr lang="en-US" altLang="en-US" sz="1200" b="1"/>
              <a:t>ReferralWeb System</a:t>
            </a:r>
          </a:p>
          <a:p>
            <a:pPr eaLnBrk="1" hangingPunct="1"/>
            <a:r>
              <a:rPr lang="en-US" altLang="en-US" sz="1200" b="1"/>
              <a:t>(Kautz and Selman)</a:t>
            </a:r>
          </a:p>
        </p:txBody>
      </p:sp>
      <p:sp>
        <p:nvSpPr>
          <p:cNvPr id="53259" name="Text Box 10"/>
          <p:cNvSpPr txBox="1">
            <a:spLocks noChangeArrowheads="1"/>
          </p:cNvSpPr>
          <p:nvPr/>
        </p:nvSpPr>
        <p:spPr bwMode="auto">
          <a:xfrm>
            <a:off x="6781800" y="1295400"/>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400"/>
          </a:p>
        </p:txBody>
      </p:sp>
      <p:pic>
        <p:nvPicPr>
          <p:cNvPr id="53260" name="Picture 11" descr="cybercommuniti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0" y="3581400"/>
            <a:ext cx="21272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3261" name="Object 12"/>
          <p:cNvGraphicFramePr>
            <a:graphicFrameLocks noChangeAspect="1"/>
          </p:cNvGraphicFramePr>
          <p:nvPr>
            <p:extLst>
              <p:ext uri="{D42A27DB-BD31-4B8C-83A1-F6EECF244321}">
                <p14:modId xmlns:p14="http://schemas.microsoft.com/office/powerpoint/2010/main" val="840129481"/>
              </p:ext>
            </p:extLst>
          </p:nvPr>
        </p:nvGraphicFramePr>
        <p:xfrm>
          <a:off x="8610600" y="496684"/>
          <a:ext cx="1972138" cy="2551316"/>
        </p:xfrm>
        <a:graphic>
          <a:graphicData uri="http://schemas.openxmlformats.org/presentationml/2006/ole">
            <mc:AlternateContent xmlns:mc="http://schemas.openxmlformats.org/markup-compatibility/2006">
              <mc:Choice xmlns:v="urn:schemas-microsoft-com:vml" Requires="v">
                <p:oleObj spid="_x0000_s2066" name="Bitmap Image" r:id="rId6" imgW="6857143" imgH="8104762" progId="Paint.Picture">
                  <p:embed/>
                </p:oleObj>
              </mc:Choice>
              <mc:Fallback>
                <p:oleObj name="Bitmap Image" r:id="rId6" imgW="6857143" imgH="8104762"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0600" y="496684"/>
                        <a:ext cx="1972138" cy="2551316"/>
                      </a:xfrm>
                      <a:prstGeom prst="rect">
                        <a:avLst/>
                      </a:prstGeom>
                      <a:noFill/>
                      <a:ln>
                        <a:noFill/>
                      </a:ln>
                      <a:effectLst/>
                    </p:spPr>
                  </p:pic>
                </p:oleObj>
              </mc:Fallback>
            </mc:AlternateContent>
          </a:graphicData>
        </a:graphic>
      </p:graphicFrame>
      <p:sp>
        <p:nvSpPr>
          <p:cNvPr id="53262" name="Rectangle 13"/>
          <p:cNvSpPr>
            <a:spLocks noChangeArrowheads="1"/>
          </p:cNvSpPr>
          <p:nvPr/>
        </p:nvSpPr>
        <p:spPr bwMode="auto">
          <a:xfrm>
            <a:off x="8372938" y="2895601"/>
            <a:ext cx="20056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200" b="1"/>
              <a:t>Neural network of the</a:t>
            </a:r>
          </a:p>
          <a:p>
            <a:pPr algn="ctr" eaLnBrk="1" hangingPunct="1"/>
            <a:r>
              <a:rPr lang="en-US" altLang="en-US" sz="1200" b="1"/>
              <a:t> nematode worm C- elegans</a:t>
            </a:r>
          </a:p>
          <a:p>
            <a:pPr algn="ctr" eaLnBrk="1" hangingPunct="1"/>
            <a:r>
              <a:rPr lang="en-US" altLang="en-US" sz="1200" b="1"/>
              <a:t>(Strogatz, Watts)</a:t>
            </a:r>
          </a:p>
        </p:txBody>
      </p:sp>
      <p:pic>
        <p:nvPicPr>
          <p:cNvPr id="53263" name="Picture 14" descr="ny-power-gri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648" y="762000"/>
            <a:ext cx="3186232"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64" name="Text Box 15"/>
          <p:cNvSpPr txBox="1">
            <a:spLocks noChangeArrowheads="1"/>
          </p:cNvSpPr>
          <p:nvPr/>
        </p:nvSpPr>
        <p:spPr bwMode="auto">
          <a:xfrm>
            <a:off x="8307388" y="1"/>
            <a:ext cx="33573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dirty="0"/>
              <a:t>Networks are pervasive</a:t>
            </a:r>
          </a:p>
        </p:txBody>
      </p:sp>
      <p:sp>
        <p:nvSpPr>
          <p:cNvPr id="53265" name="Rectangle 16"/>
          <p:cNvSpPr>
            <a:spLocks noChangeArrowheads="1"/>
          </p:cNvSpPr>
          <p:nvPr/>
        </p:nvSpPr>
        <p:spPr bwMode="auto">
          <a:xfrm>
            <a:off x="6400800" y="1574801"/>
            <a:ext cx="2286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200" b="1"/>
              <a:t>Utility Patent network</a:t>
            </a:r>
          </a:p>
          <a:p>
            <a:pPr algn="ctr" eaLnBrk="1" hangingPunct="1"/>
            <a:r>
              <a:rPr lang="en-US" altLang="en-US" sz="1200" b="1"/>
              <a:t> 1972-1999</a:t>
            </a:r>
          </a:p>
          <a:p>
            <a:pPr algn="ctr" eaLnBrk="1" hangingPunct="1"/>
            <a:r>
              <a:rPr lang="en-US" altLang="en-US" sz="1200" b="1"/>
              <a:t>(3 Million patents)</a:t>
            </a:r>
          </a:p>
          <a:p>
            <a:pPr algn="ctr" eaLnBrk="1" hangingPunct="1"/>
            <a:r>
              <a:rPr lang="en-US" altLang="en-US" sz="1200" b="1"/>
              <a:t>Gomes,Hopcroft,Lesser,Selman</a:t>
            </a:r>
          </a:p>
        </p:txBody>
      </p:sp>
      <p:pic>
        <p:nvPicPr>
          <p:cNvPr id="53266" name="Picture 17" descr="hopcroft-web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8600" y="3124200"/>
            <a:ext cx="3657600" cy="299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26935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AC8EF6B1-B6EA-45ED-ABD6-920F56AAD1D4}" type="slidenum">
              <a:rPr lang="en-US" altLang="en-US" sz="1400"/>
              <a:pPr eaLnBrk="1" hangingPunct="1"/>
              <a:t>18</a:t>
            </a:fld>
            <a:endParaRPr lang="en-US" altLang="en-US" sz="1400"/>
          </a:p>
        </p:txBody>
      </p:sp>
      <p:sp>
        <p:nvSpPr>
          <p:cNvPr id="54275" name="Rectangle 2"/>
          <p:cNvSpPr>
            <a:spLocks noChangeArrowheads="1"/>
          </p:cNvSpPr>
          <p:nvPr/>
        </p:nvSpPr>
        <p:spPr bwMode="auto">
          <a:xfrm>
            <a:off x="1905000" y="1219200"/>
            <a:ext cx="2133600" cy="838200"/>
          </a:xfrm>
          <a:prstGeom prst="rect">
            <a:avLst/>
          </a:prstGeom>
          <a:solidFill>
            <a:srgbClr val="FFFF00"/>
          </a:solidFill>
          <a:ln w="28575" cap="sq">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b="1"/>
              <a:t>Applications</a:t>
            </a:r>
          </a:p>
        </p:txBody>
      </p:sp>
      <p:sp>
        <p:nvSpPr>
          <p:cNvPr id="54276" name="Rectangle 3"/>
          <p:cNvSpPr>
            <a:spLocks noChangeArrowheads="1"/>
          </p:cNvSpPr>
          <p:nvPr/>
        </p:nvSpPr>
        <p:spPr bwMode="auto">
          <a:xfrm>
            <a:off x="4038600" y="1219200"/>
            <a:ext cx="2133600" cy="838200"/>
          </a:xfrm>
          <a:prstGeom prst="rect">
            <a:avLst/>
          </a:prstGeom>
          <a:solidFill>
            <a:srgbClr val="FFFF00"/>
          </a:solidFill>
          <a:ln w="28575" cap="sq">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b="1"/>
              <a:t>Physical analog</a:t>
            </a:r>
            <a:br>
              <a:rPr lang="en-US" altLang="en-US" sz="2000" b="1"/>
            </a:br>
            <a:r>
              <a:rPr lang="en-US" altLang="en-US" sz="2000" b="1"/>
              <a:t>of nodes </a:t>
            </a:r>
          </a:p>
        </p:txBody>
      </p:sp>
      <p:sp>
        <p:nvSpPr>
          <p:cNvPr id="54277" name="Rectangle 4"/>
          <p:cNvSpPr>
            <a:spLocks noChangeArrowheads="1"/>
          </p:cNvSpPr>
          <p:nvPr/>
        </p:nvSpPr>
        <p:spPr bwMode="auto">
          <a:xfrm>
            <a:off x="6172200" y="1219200"/>
            <a:ext cx="2133600" cy="838200"/>
          </a:xfrm>
          <a:prstGeom prst="rect">
            <a:avLst/>
          </a:prstGeom>
          <a:solidFill>
            <a:srgbClr val="FFFF00"/>
          </a:solidFill>
          <a:ln w="28575" cap="sq">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b="1"/>
              <a:t>Physical analog</a:t>
            </a:r>
            <a:br>
              <a:rPr lang="en-US" altLang="en-US" sz="2000" b="1"/>
            </a:br>
            <a:r>
              <a:rPr lang="en-US" altLang="en-US" sz="2000" b="1"/>
              <a:t>of arcs</a:t>
            </a:r>
          </a:p>
        </p:txBody>
      </p:sp>
      <p:sp>
        <p:nvSpPr>
          <p:cNvPr id="54278" name="Rectangle 5"/>
          <p:cNvSpPr>
            <a:spLocks noChangeArrowheads="1"/>
          </p:cNvSpPr>
          <p:nvPr/>
        </p:nvSpPr>
        <p:spPr bwMode="auto">
          <a:xfrm>
            <a:off x="8305800" y="1219200"/>
            <a:ext cx="2133600" cy="838200"/>
          </a:xfrm>
          <a:prstGeom prst="rect">
            <a:avLst/>
          </a:prstGeom>
          <a:solidFill>
            <a:srgbClr val="FFFF00"/>
          </a:solidFill>
          <a:ln w="28575" cap="sq">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b="1"/>
              <a:t>Flow</a:t>
            </a:r>
          </a:p>
        </p:txBody>
      </p:sp>
      <p:sp>
        <p:nvSpPr>
          <p:cNvPr id="54279" name="Rectangle 6"/>
          <p:cNvSpPr>
            <a:spLocks noChangeArrowheads="1"/>
          </p:cNvSpPr>
          <p:nvPr/>
        </p:nvSpPr>
        <p:spPr bwMode="auto">
          <a:xfrm>
            <a:off x="1905000" y="2057401"/>
            <a:ext cx="2133600" cy="1349375"/>
          </a:xfrm>
          <a:prstGeom prst="rect">
            <a:avLst/>
          </a:prstGeom>
          <a:solidFill>
            <a:srgbClr val="FFFFFF"/>
          </a:solidFill>
          <a:ln w="28575" cap="sq">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b="1"/>
              <a:t>Communication</a:t>
            </a:r>
            <a:br>
              <a:rPr lang="en-US" altLang="en-US" sz="2000" b="1"/>
            </a:br>
            <a:r>
              <a:rPr lang="en-US" altLang="en-US" sz="2000" b="1"/>
              <a:t>systems</a:t>
            </a:r>
          </a:p>
        </p:txBody>
      </p:sp>
      <p:sp>
        <p:nvSpPr>
          <p:cNvPr id="54280" name="Rectangle 7"/>
          <p:cNvSpPr>
            <a:spLocks noChangeArrowheads="1"/>
          </p:cNvSpPr>
          <p:nvPr/>
        </p:nvSpPr>
        <p:spPr bwMode="auto">
          <a:xfrm>
            <a:off x="4038600" y="2057401"/>
            <a:ext cx="2133600" cy="1349375"/>
          </a:xfrm>
          <a:prstGeom prst="rect">
            <a:avLst/>
          </a:prstGeom>
          <a:solidFill>
            <a:srgbClr val="FFFFFF"/>
          </a:solidFill>
          <a:ln w="28575" cap="sq">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b="1"/>
              <a:t>phone exchanges, </a:t>
            </a:r>
          </a:p>
          <a:p>
            <a:pPr algn="ctr"/>
            <a:r>
              <a:rPr lang="en-US" altLang="en-US" sz="2000" b="1"/>
              <a:t>computers, </a:t>
            </a:r>
          </a:p>
          <a:p>
            <a:pPr algn="ctr"/>
            <a:r>
              <a:rPr lang="en-US" altLang="en-US" sz="2000" b="1"/>
              <a:t>transmission</a:t>
            </a:r>
          </a:p>
          <a:p>
            <a:pPr algn="ctr"/>
            <a:r>
              <a:rPr lang="en-US" altLang="en-US" sz="2000" b="1"/>
              <a:t>facilities, satellites </a:t>
            </a:r>
          </a:p>
        </p:txBody>
      </p:sp>
      <p:sp>
        <p:nvSpPr>
          <p:cNvPr id="54281" name="Rectangle 8"/>
          <p:cNvSpPr>
            <a:spLocks noChangeArrowheads="1"/>
          </p:cNvSpPr>
          <p:nvPr/>
        </p:nvSpPr>
        <p:spPr bwMode="auto">
          <a:xfrm>
            <a:off x="6172200" y="2057401"/>
            <a:ext cx="2133600" cy="1349375"/>
          </a:xfrm>
          <a:prstGeom prst="rect">
            <a:avLst/>
          </a:prstGeom>
          <a:solidFill>
            <a:srgbClr val="FFFFFF"/>
          </a:solidFill>
          <a:ln w="28575" cap="sq">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b="1"/>
              <a:t>Cables, fiber optic </a:t>
            </a:r>
          </a:p>
          <a:p>
            <a:pPr algn="ctr"/>
            <a:r>
              <a:rPr lang="en-US" altLang="en-US" sz="2000" b="1"/>
              <a:t>links, microwave </a:t>
            </a:r>
          </a:p>
          <a:p>
            <a:pPr algn="ctr"/>
            <a:r>
              <a:rPr lang="en-US" altLang="en-US" sz="2000" b="1"/>
              <a:t>relay links </a:t>
            </a:r>
          </a:p>
        </p:txBody>
      </p:sp>
      <p:sp>
        <p:nvSpPr>
          <p:cNvPr id="54282" name="Rectangle 9"/>
          <p:cNvSpPr>
            <a:spLocks noChangeArrowheads="1"/>
          </p:cNvSpPr>
          <p:nvPr/>
        </p:nvSpPr>
        <p:spPr bwMode="auto">
          <a:xfrm>
            <a:off x="8305800" y="2057401"/>
            <a:ext cx="2133600" cy="1349375"/>
          </a:xfrm>
          <a:prstGeom prst="rect">
            <a:avLst/>
          </a:prstGeom>
          <a:solidFill>
            <a:srgbClr val="FFFFFF"/>
          </a:solidFill>
          <a:ln w="28575" cap="sq">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b="1"/>
              <a:t>Voice messages, </a:t>
            </a:r>
            <a:br>
              <a:rPr lang="en-US" altLang="en-US" sz="2000" b="1"/>
            </a:br>
            <a:r>
              <a:rPr lang="en-US" altLang="en-US" sz="2000" b="1"/>
              <a:t>Data, </a:t>
            </a:r>
            <a:br>
              <a:rPr lang="en-US" altLang="en-US" sz="2000" b="1"/>
            </a:br>
            <a:r>
              <a:rPr lang="en-US" altLang="en-US" sz="2000" b="1"/>
              <a:t>Video transmissions</a:t>
            </a:r>
          </a:p>
        </p:txBody>
      </p:sp>
      <p:sp>
        <p:nvSpPr>
          <p:cNvPr id="54283" name="Rectangle 10"/>
          <p:cNvSpPr>
            <a:spLocks noChangeArrowheads="1"/>
          </p:cNvSpPr>
          <p:nvPr/>
        </p:nvSpPr>
        <p:spPr bwMode="auto">
          <a:xfrm>
            <a:off x="1905000" y="3429000"/>
            <a:ext cx="2133600" cy="609600"/>
          </a:xfrm>
          <a:prstGeom prst="rect">
            <a:avLst/>
          </a:prstGeom>
          <a:solidFill>
            <a:srgbClr val="FFFF66"/>
          </a:solidFill>
          <a:ln w="28575" cap="sq">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b="1"/>
              <a:t>Hydraulic systems</a:t>
            </a:r>
          </a:p>
        </p:txBody>
      </p:sp>
      <p:sp>
        <p:nvSpPr>
          <p:cNvPr id="54284" name="Rectangle 11"/>
          <p:cNvSpPr>
            <a:spLocks noChangeArrowheads="1"/>
          </p:cNvSpPr>
          <p:nvPr/>
        </p:nvSpPr>
        <p:spPr bwMode="auto">
          <a:xfrm>
            <a:off x="4038600" y="3429000"/>
            <a:ext cx="2133600" cy="609600"/>
          </a:xfrm>
          <a:prstGeom prst="rect">
            <a:avLst/>
          </a:prstGeom>
          <a:solidFill>
            <a:srgbClr val="FFFF66"/>
          </a:solidFill>
          <a:ln w="28575" cap="sq">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b="1"/>
              <a:t>Pumping stations</a:t>
            </a:r>
            <a:br>
              <a:rPr lang="en-US" altLang="en-US" sz="2000" b="1"/>
            </a:br>
            <a:r>
              <a:rPr lang="en-US" altLang="en-US" sz="2000" b="1"/>
              <a:t>Reservoirs, Lakes</a:t>
            </a:r>
          </a:p>
        </p:txBody>
      </p:sp>
      <p:sp>
        <p:nvSpPr>
          <p:cNvPr id="54285" name="Rectangle 12"/>
          <p:cNvSpPr>
            <a:spLocks noChangeArrowheads="1"/>
          </p:cNvSpPr>
          <p:nvPr/>
        </p:nvSpPr>
        <p:spPr bwMode="auto">
          <a:xfrm>
            <a:off x="6172200" y="3429000"/>
            <a:ext cx="2133600" cy="609600"/>
          </a:xfrm>
          <a:prstGeom prst="rect">
            <a:avLst/>
          </a:prstGeom>
          <a:solidFill>
            <a:srgbClr val="FFFF66"/>
          </a:solidFill>
          <a:ln w="28575" cap="sq">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b="1"/>
              <a:t>Pipelines</a:t>
            </a:r>
          </a:p>
        </p:txBody>
      </p:sp>
      <p:sp>
        <p:nvSpPr>
          <p:cNvPr id="54286" name="Rectangle 13"/>
          <p:cNvSpPr>
            <a:spLocks noChangeArrowheads="1"/>
          </p:cNvSpPr>
          <p:nvPr/>
        </p:nvSpPr>
        <p:spPr bwMode="auto">
          <a:xfrm>
            <a:off x="8305800" y="3429000"/>
            <a:ext cx="2133600" cy="609600"/>
          </a:xfrm>
          <a:prstGeom prst="rect">
            <a:avLst/>
          </a:prstGeom>
          <a:solidFill>
            <a:srgbClr val="FFFF66"/>
          </a:solidFill>
          <a:ln w="28575" cap="sq">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b="1"/>
              <a:t>Water, Gas, Oil,</a:t>
            </a:r>
            <a:br>
              <a:rPr lang="en-US" altLang="en-US" sz="2000" b="1"/>
            </a:br>
            <a:r>
              <a:rPr lang="en-US" altLang="en-US" sz="2000" b="1"/>
              <a:t>Hydraulic fluids</a:t>
            </a:r>
          </a:p>
        </p:txBody>
      </p:sp>
      <p:sp>
        <p:nvSpPr>
          <p:cNvPr id="54287" name="Rectangle 14"/>
          <p:cNvSpPr>
            <a:spLocks noChangeArrowheads="1"/>
          </p:cNvSpPr>
          <p:nvPr/>
        </p:nvSpPr>
        <p:spPr bwMode="auto">
          <a:xfrm>
            <a:off x="1905000" y="4038600"/>
            <a:ext cx="2133600" cy="685800"/>
          </a:xfrm>
          <a:prstGeom prst="rect">
            <a:avLst/>
          </a:prstGeom>
          <a:solidFill>
            <a:srgbClr val="FFFFFF"/>
          </a:solidFill>
          <a:ln w="28575" cap="sq">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b="1"/>
              <a:t>Integrated </a:t>
            </a:r>
            <a:br>
              <a:rPr lang="en-US" altLang="en-US" sz="2000" b="1"/>
            </a:br>
            <a:r>
              <a:rPr lang="en-US" altLang="en-US" sz="2000" b="1"/>
              <a:t>computer circuits</a:t>
            </a:r>
          </a:p>
        </p:txBody>
      </p:sp>
      <p:sp>
        <p:nvSpPr>
          <p:cNvPr id="54288" name="Rectangle 15"/>
          <p:cNvSpPr>
            <a:spLocks noChangeArrowheads="1"/>
          </p:cNvSpPr>
          <p:nvPr/>
        </p:nvSpPr>
        <p:spPr bwMode="auto">
          <a:xfrm>
            <a:off x="4038600" y="4038600"/>
            <a:ext cx="2133600" cy="685800"/>
          </a:xfrm>
          <a:prstGeom prst="rect">
            <a:avLst/>
          </a:prstGeom>
          <a:solidFill>
            <a:srgbClr val="FFFFFF"/>
          </a:solidFill>
          <a:ln w="28575" cap="sq">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b="1"/>
              <a:t>Gates, registers,</a:t>
            </a:r>
            <a:br>
              <a:rPr lang="en-US" altLang="en-US" sz="2000" b="1"/>
            </a:br>
            <a:r>
              <a:rPr lang="en-US" altLang="en-US" sz="2000" b="1"/>
              <a:t>processors</a:t>
            </a:r>
          </a:p>
        </p:txBody>
      </p:sp>
      <p:sp>
        <p:nvSpPr>
          <p:cNvPr id="54289" name="Rectangle 16"/>
          <p:cNvSpPr>
            <a:spLocks noChangeArrowheads="1"/>
          </p:cNvSpPr>
          <p:nvPr/>
        </p:nvSpPr>
        <p:spPr bwMode="auto">
          <a:xfrm>
            <a:off x="6172200" y="4038600"/>
            <a:ext cx="2133600" cy="685800"/>
          </a:xfrm>
          <a:prstGeom prst="rect">
            <a:avLst/>
          </a:prstGeom>
          <a:solidFill>
            <a:srgbClr val="FFFFFF"/>
          </a:solidFill>
          <a:ln w="28575" cap="sq">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b="1"/>
              <a:t>Wires</a:t>
            </a:r>
          </a:p>
        </p:txBody>
      </p:sp>
      <p:sp>
        <p:nvSpPr>
          <p:cNvPr id="54290" name="Rectangle 17"/>
          <p:cNvSpPr>
            <a:spLocks noChangeArrowheads="1"/>
          </p:cNvSpPr>
          <p:nvPr/>
        </p:nvSpPr>
        <p:spPr bwMode="auto">
          <a:xfrm>
            <a:off x="8305800" y="4038600"/>
            <a:ext cx="2133600" cy="685800"/>
          </a:xfrm>
          <a:prstGeom prst="rect">
            <a:avLst/>
          </a:prstGeom>
          <a:solidFill>
            <a:srgbClr val="FFFFFF"/>
          </a:solidFill>
          <a:ln w="28575" cap="sq">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b="1"/>
              <a:t>Electrical current</a:t>
            </a:r>
          </a:p>
        </p:txBody>
      </p:sp>
      <p:sp>
        <p:nvSpPr>
          <p:cNvPr id="54291" name="Rectangle 18"/>
          <p:cNvSpPr>
            <a:spLocks noChangeArrowheads="1"/>
          </p:cNvSpPr>
          <p:nvPr/>
        </p:nvSpPr>
        <p:spPr bwMode="auto">
          <a:xfrm>
            <a:off x="1905000" y="4724400"/>
            <a:ext cx="2133600" cy="609600"/>
          </a:xfrm>
          <a:prstGeom prst="rect">
            <a:avLst/>
          </a:prstGeom>
          <a:solidFill>
            <a:srgbClr val="FFFF66"/>
          </a:solidFill>
          <a:ln w="28575" cap="sq">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b="1"/>
              <a:t>Mechanical systems</a:t>
            </a:r>
          </a:p>
        </p:txBody>
      </p:sp>
      <p:sp>
        <p:nvSpPr>
          <p:cNvPr id="54292" name="Rectangle 19"/>
          <p:cNvSpPr>
            <a:spLocks noChangeArrowheads="1"/>
          </p:cNvSpPr>
          <p:nvPr/>
        </p:nvSpPr>
        <p:spPr bwMode="auto">
          <a:xfrm>
            <a:off x="4038600" y="4724400"/>
            <a:ext cx="2133600" cy="609600"/>
          </a:xfrm>
          <a:prstGeom prst="rect">
            <a:avLst/>
          </a:prstGeom>
          <a:solidFill>
            <a:srgbClr val="FFFF66"/>
          </a:solidFill>
          <a:ln w="28575" cap="sq">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b="1"/>
              <a:t>Joints</a:t>
            </a:r>
          </a:p>
        </p:txBody>
      </p:sp>
      <p:sp>
        <p:nvSpPr>
          <p:cNvPr id="54293" name="Rectangle 20"/>
          <p:cNvSpPr>
            <a:spLocks noChangeArrowheads="1"/>
          </p:cNvSpPr>
          <p:nvPr/>
        </p:nvSpPr>
        <p:spPr bwMode="auto">
          <a:xfrm>
            <a:off x="6172200" y="4724400"/>
            <a:ext cx="2133600" cy="609600"/>
          </a:xfrm>
          <a:prstGeom prst="rect">
            <a:avLst/>
          </a:prstGeom>
          <a:solidFill>
            <a:srgbClr val="FFFF66"/>
          </a:solidFill>
          <a:ln w="28575" cap="sq">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b="1"/>
              <a:t>Rods, Beams, </a:t>
            </a:r>
            <a:br>
              <a:rPr lang="en-US" altLang="en-US" sz="2000" b="1"/>
            </a:br>
            <a:r>
              <a:rPr lang="en-US" altLang="en-US" sz="2000" b="1"/>
              <a:t>Springs</a:t>
            </a:r>
          </a:p>
        </p:txBody>
      </p:sp>
      <p:sp>
        <p:nvSpPr>
          <p:cNvPr id="54294" name="Rectangle 21"/>
          <p:cNvSpPr>
            <a:spLocks noChangeArrowheads="1"/>
          </p:cNvSpPr>
          <p:nvPr/>
        </p:nvSpPr>
        <p:spPr bwMode="auto">
          <a:xfrm>
            <a:off x="8305800" y="4724400"/>
            <a:ext cx="2133600" cy="609600"/>
          </a:xfrm>
          <a:prstGeom prst="rect">
            <a:avLst/>
          </a:prstGeom>
          <a:solidFill>
            <a:srgbClr val="FFFF66"/>
          </a:solidFill>
          <a:ln w="28575" cap="sq">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b="1"/>
              <a:t>Heat, Energy</a:t>
            </a:r>
          </a:p>
        </p:txBody>
      </p:sp>
      <p:sp>
        <p:nvSpPr>
          <p:cNvPr id="54295" name="Rectangle 22"/>
          <p:cNvSpPr>
            <a:spLocks noChangeArrowheads="1"/>
          </p:cNvSpPr>
          <p:nvPr/>
        </p:nvSpPr>
        <p:spPr bwMode="auto">
          <a:xfrm>
            <a:off x="1905000" y="5334000"/>
            <a:ext cx="2133600" cy="1143000"/>
          </a:xfrm>
          <a:prstGeom prst="rect">
            <a:avLst/>
          </a:prstGeom>
          <a:solidFill>
            <a:srgbClr val="FFFFFF"/>
          </a:solidFill>
          <a:ln w="28575" cap="sq">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b="1"/>
              <a:t>Transportation</a:t>
            </a:r>
            <a:br>
              <a:rPr lang="en-US" altLang="en-US" sz="2000" b="1"/>
            </a:br>
            <a:r>
              <a:rPr lang="en-US" altLang="en-US" sz="2000" b="1"/>
              <a:t>systems</a:t>
            </a:r>
          </a:p>
        </p:txBody>
      </p:sp>
      <p:sp>
        <p:nvSpPr>
          <p:cNvPr id="54296" name="Rectangle 23"/>
          <p:cNvSpPr>
            <a:spLocks noChangeArrowheads="1"/>
          </p:cNvSpPr>
          <p:nvPr/>
        </p:nvSpPr>
        <p:spPr bwMode="auto">
          <a:xfrm>
            <a:off x="4038600" y="5334000"/>
            <a:ext cx="2133600" cy="1143000"/>
          </a:xfrm>
          <a:prstGeom prst="rect">
            <a:avLst/>
          </a:prstGeom>
          <a:solidFill>
            <a:srgbClr val="FFFFFF"/>
          </a:solidFill>
          <a:ln w="28575" cap="sq">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b="1"/>
              <a:t>Intersections, </a:t>
            </a:r>
            <a:br>
              <a:rPr lang="en-US" altLang="en-US" sz="2000" b="1"/>
            </a:br>
            <a:r>
              <a:rPr lang="en-US" altLang="en-US" sz="2000" b="1"/>
              <a:t>Airports,</a:t>
            </a:r>
            <a:br>
              <a:rPr lang="en-US" altLang="en-US" sz="2000" b="1"/>
            </a:br>
            <a:r>
              <a:rPr lang="en-US" altLang="en-US" sz="2000" b="1"/>
              <a:t>Rail yards</a:t>
            </a:r>
          </a:p>
        </p:txBody>
      </p:sp>
      <p:sp>
        <p:nvSpPr>
          <p:cNvPr id="54297" name="Rectangle 24"/>
          <p:cNvSpPr>
            <a:spLocks noChangeArrowheads="1"/>
          </p:cNvSpPr>
          <p:nvPr/>
        </p:nvSpPr>
        <p:spPr bwMode="auto">
          <a:xfrm>
            <a:off x="6172200" y="5334000"/>
            <a:ext cx="2133600" cy="1143000"/>
          </a:xfrm>
          <a:prstGeom prst="rect">
            <a:avLst/>
          </a:prstGeom>
          <a:solidFill>
            <a:srgbClr val="FFFFFF"/>
          </a:solidFill>
          <a:ln w="28575" cap="sq">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b="1"/>
              <a:t>Highways,</a:t>
            </a:r>
            <a:br>
              <a:rPr lang="en-US" altLang="en-US" sz="2000" b="1"/>
            </a:br>
            <a:r>
              <a:rPr lang="en-US" altLang="en-US" sz="2000" b="1"/>
              <a:t>Airline routes </a:t>
            </a:r>
            <a:br>
              <a:rPr lang="en-US" altLang="en-US" sz="2000" b="1"/>
            </a:br>
            <a:r>
              <a:rPr lang="en-US" altLang="en-US" sz="2000" b="1"/>
              <a:t>Railbeds</a:t>
            </a:r>
          </a:p>
        </p:txBody>
      </p:sp>
      <p:sp>
        <p:nvSpPr>
          <p:cNvPr id="54298" name="Rectangle 25"/>
          <p:cNvSpPr>
            <a:spLocks noChangeArrowheads="1"/>
          </p:cNvSpPr>
          <p:nvPr/>
        </p:nvSpPr>
        <p:spPr bwMode="auto">
          <a:xfrm>
            <a:off x="8305800" y="5334000"/>
            <a:ext cx="2133600" cy="1143000"/>
          </a:xfrm>
          <a:prstGeom prst="rect">
            <a:avLst/>
          </a:prstGeom>
          <a:solidFill>
            <a:srgbClr val="FFFFFF"/>
          </a:solidFill>
          <a:ln w="28575" cap="sq">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b="1"/>
              <a:t>Passengers, </a:t>
            </a:r>
          </a:p>
          <a:p>
            <a:pPr algn="ctr"/>
            <a:r>
              <a:rPr lang="en-US" altLang="en-US" sz="2000" b="1"/>
              <a:t>freight,</a:t>
            </a:r>
          </a:p>
          <a:p>
            <a:pPr algn="ctr"/>
            <a:r>
              <a:rPr lang="en-US" altLang="en-US" sz="2000" b="1"/>
              <a:t>vehicles, </a:t>
            </a:r>
          </a:p>
          <a:p>
            <a:pPr algn="ctr"/>
            <a:r>
              <a:rPr lang="en-US" altLang="en-US" sz="2000" b="1"/>
              <a:t>operators </a:t>
            </a:r>
          </a:p>
        </p:txBody>
      </p:sp>
      <p:sp>
        <p:nvSpPr>
          <p:cNvPr id="54299" name="Rectangle 26"/>
          <p:cNvSpPr>
            <a:spLocks noGrp="1" noChangeArrowheads="1"/>
          </p:cNvSpPr>
          <p:nvPr>
            <p:ph type="title"/>
          </p:nvPr>
        </p:nvSpPr>
        <p:spPr>
          <a:xfrm>
            <a:off x="661086" y="304800"/>
            <a:ext cx="8763000" cy="381000"/>
          </a:xfrm>
        </p:spPr>
        <p:txBody>
          <a:bodyPr>
            <a:normAutofit fontScale="90000"/>
          </a:bodyPr>
          <a:lstStyle/>
          <a:p>
            <a:pPr eaLnBrk="1" hangingPunct="1"/>
            <a:r>
              <a:rPr lang="en-US" altLang="en-US" dirty="0">
                <a:solidFill>
                  <a:schemeClr val="tx1"/>
                </a:solidFill>
              </a:rPr>
              <a:t>Applications of Networks</a:t>
            </a:r>
          </a:p>
        </p:txBody>
      </p:sp>
    </p:spTree>
    <p:extLst>
      <p:ext uri="{BB962C8B-B14F-4D97-AF65-F5344CB8AC3E}">
        <p14:creationId xmlns:p14="http://schemas.microsoft.com/office/powerpoint/2010/main" val="2861453549"/>
      </p:ext>
    </p:extLst>
  </p:cSld>
  <p:clrMapOvr>
    <a:masterClrMapping/>
  </p:clrMapOvr>
  <mc:AlternateContent xmlns:mc="http://schemas.openxmlformats.org/markup-compatibility/2006" xmlns:p14="http://schemas.microsoft.com/office/powerpoint/2010/main">
    <mc:Choice Requires="p14">
      <p:transition spd="slow" p14:dur="2000" advTm="64"/>
    </mc:Choice>
    <mc:Fallback xmlns="">
      <p:transition spd="slow" advTm="64"/>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C31D16CC-4231-438B-B186-724509CE40C6}" type="slidenum">
              <a:rPr lang="en-US" altLang="en-US" sz="1400"/>
              <a:pPr eaLnBrk="1" hangingPunct="1"/>
              <a:t>19</a:t>
            </a:fld>
            <a:endParaRPr lang="en-US" altLang="en-US" sz="1400"/>
          </a:p>
        </p:txBody>
      </p:sp>
      <p:sp>
        <p:nvSpPr>
          <p:cNvPr id="55299" name="Rectangle 2"/>
          <p:cNvSpPr>
            <a:spLocks noGrp="1" noChangeArrowheads="1"/>
          </p:cNvSpPr>
          <p:nvPr>
            <p:ph type="title"/>
          </p:nvPr>
        </p:nvSpPr>
        <p:spPr/>
        <p:txBody>
          <a:bodyPr/>
          <a:lstStyle/>
          <a:p>
            <a:pPr eaLnBrk="1" hangingPunct="1"/>
            <a:r>
              <a:rPr lang="en-US" altLang="en-US" b="1" dirty="0"/>
              <a:t>Example: Coloring a Map</a:t>
            </a:r>
          </a:p>
        </p:txBody>
      </p:sp>
      <p:pic>
        <p:nvPicPr>
          <p:cNvPr id="553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5597" y="2113006"/>
            <a:ext cx="4700403" cy="2617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8070" y="4822002"/>
            <a:ext cx="10668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16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1671" y="2098462"/>
            <a:ext cx="4771767" cy="3227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3" name="Text Box 7"/>
          <p:cNvSpPr txBox="1">
            <a:spLocks noChangeArrowheads="1"/>
          </p:cNvSpPr>
          <p:nvPr/>
        </p:nvSpPr>
        <p:spPr bwMode="auto">
          <a:xfrm>
            <a:off x="556054" y="5603876"/>
            <a:ext cx="110592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800" dirty="0"/>
              <a:t>How to color this map so that no two adjacent regions have the same color?</a:t>
            </a:r>
          </a:p>
        </p:txBody>
      </p:sp>
    </p:spTree>
    <p:extLst>
      <p:ext uri="{BB962C8B-B14F-4D97-AF65-F5344CB8AC3E}">
        <p14:creationId xmlns:p14="http://schemas.microsoft.com/office/powerpoint/2010/main" val="24310813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16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F8D5C70-1A0A-42A1-B337-4A94A2550C9D}" type="slidenum">
              <a:rPr lang="en-US" altLang="en-US" sz="1400"/>
              <a:pPr eaLnBrk="1" hangingPunct="1"/>
              <a:t>2</a:t>
            </a:fld>
            <a:endParaRPr lang="en-US" altLang="en-US" sz="1400"/>
          </a:p>
        </p:txBody>
      </p:sp>
      <p:sp>
        <p:nvSpPr>
          <p:cNvPr id="40963" name="Rectangle 2"/>
          <p:cNvSpPr>
            <a:spLocks noGrp="1" noChangeArrowheads="1"/>
          </p:cNvSpPr>
          <p:nvPr>
            <p:ph type="title"/>
          </p:nvPr>
        </p:nvSpPr>
        <p:spPr/>
        <p:txBody>
          <a:bodyPr/>
          <a:lstStyle/>
          <a:p>
            <a:pPr eaLnBrk="1" hangingPunct="1"/>
            <a:r>
              <a:rPr lang="en-US" altLang="en-US"/>
              <a:t>Textbook</a:t>
            </a:r>
          </a:p>
        </p:txBody>
      </p:sp>
      <p:sp>
        <p:nvSpPr>
          <p:cNvPr id="40964" name="Rectangle 3"/>
          <p:cNvSpPr>
            <a:spLocks noChangeArrowheads="1"/>
          </p:cNvSpPr>
          <p:nvPr/>
        </p:nvSpPr>
        <p:spPr bwMode="auto">
          <a:xfrm>
            <a:off x="1524000" y="2686050"/>
            <a:ext cx="914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3200">
              <a:latin typeface="Arial Unicode MS" panose="020B0604020202020204" pitchFamily="34" charset="-128"/>
              <a:ea typeface="Arial Unicode MS" panose="020B0604020202020204" pitchFamily="34" charset="-128"/>
              <a:cs typeface="Arial Unicode MS" panose="020B0604020202020204" pitchFamily="34" charset="-128"/>
            </a:endParaRPr>
          </a:p>
          <a:p>
            <a:endParaRPr lang="en-US" altLang="en-US" sz="3200"/>
          </a:p>
        </p:txBody>
      </p:sp>
      <p:sp>
        <p:nvSpPr>
          <p:cNvPr id="40966" name="Rectangle 21"/>
          <p:cNvSpPr>
            <a:spLocks noChangeArrowheads="1"/>
          </p:cNvSpPr>
          <p:nvPr/>
        </p:nvSpPr>
        <p:spPr bwMode="auto">
          <a:xfrm>
            <a:off x="4495800" y="3196065"/>
            <a:ext cx="598420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t>Discrete Mathematics and Its Applications   </a:t>
            </a:r>
            <a:r>
              <a:rPr lang="en-US" altLang="en-US"/>
              <a:t/>
            </a:r>
            <a:br>
              <a:rPr lang="en-US" altLang="en-US"/>
            </a:br>
            <a:r>
              <a:rPr lang="en-US" altLang="en-US"/>
              <a:t>by Kenneth H. Rosen</a:t>
            </a:r>
          </a:p>
        </p:txBody>
      </p:sp>
      <p:sp>
        <p:nvSpPr>
          <p:cNvPr id="40967" name="Text Box 22"/>
          <p:cNvSpPr txBox="1">
            <a:spLocks noChangeArrowheads="1"/>
          </p:cNvSpPr>
          <p:nvPr/>
        </p:nvSpPr>
        <p:spPr bwMode="auto">
          <a:xfrm>
            <a:off x="3032126" y="5756275"/>
            <a:ext cx="4176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t>Use lecture notes as study guide.</a:t>
            </a:r>
          </a:p>
        </p:txBody>
      </p:sp>
      <p:pic>
        <p:nvPicPr>
          <p:cNvPr id="3076" name="Picture 4" descr="Amazon.com: Discrete Mathematics and Its Application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51" y="1514474"/>
            <a:ext cx="2667906" cy="3447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8342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72C5F3F-7910-4FA6-9BC3-9C99612A8A8E}" type="slidenum">
              <a:rPr lang="en-US" altLang="en-US" sz="1400"/>
              <a:pPr eaLnBrk="1" hangingPunct="1"/>
              <a:t>20</a:t>
            </a:fld>
            <a:endParaRPr lang="en-US" altLang="en-US" sz="1400"/>
          </a:p>
        </p:txBody>
      </p:sp>
      <p:sp>
        <p:nvSpPr>
          <p:cNvPr id="56323" name="Rectangle 2"/>
          <p:cNvSpPr>
            <a:spLocks noGrp="1" noChangeArrowheads="1"/>
          </p:cNvSpPr>
          <p:nvPr>
            <p:ph type="title"/>
          </p:nvPr>
        </p:nvSpPr>
        <p:spPr/>
        <p:txBody>
          <a:bodyPr/>
          <a:lstStyle/>
          <a:p>
            <a:pPr eaLnBrk="1" hangingPunct="1"/>
            <a:r>
              <a:rPr lang="en-US" altLang="en-US"/>
              <a:t>Graph representation</a:t>
            </a:r>
          </a:p>
        </p:txBody>
      </p:sp>
      <p:pic>
        <p:nvPicPr>
          <p:cNvPr id="624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76" y="1981200"/>
            <a:ext cx="4657725"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9" name="Rectangle 5"/>
          <p:cNvSpPr>
            <a:spLocks noChangeArrowheads="1"/>
          </p:cNvSpPr>
          <p:nvPr/>
        </p:nvSpPr>
        <p:spPr bwMode="auto">
          <a:xfrm>
            <a:off x="691978" y="5029200"/>
            <a:ext cx="10935730" cy="1200329"/>
          </a:xfrm>
          <a:prstGeom prst="rect">
            <a:avLst/>
          </a:prstGeom>
          <a:noFill/>
          <a:ln w="9525">
            <a:noFill/>
            <a:miter lim="800000"/>
            <a:headEnd/>
            <a:tailEnd/>
          </a:ln>
        </p:spPr>
        <p:txBody>
          <a:bodyPr wrap="square">
            <a:spAutoFit/>
          </a:bodyPr>
          <a:lstStyle/>
          <a:p>
            <a:pPr>
              <a:defRPr/>
            </a:pPr>
            <a:r>
              <a:rPr lang="en-US" sz="2400" dirty="0">
                <a:solidFill>
                  <a:schemeClr val="accent1">
                    <a:lumMod val="50000"/>
                  </a:schemeClr>
                </a:solidFill>
              </a:rPr>
              <a:t>Coloring the nodes of the graph:</a:t>
            </a:r>
          </a:p>
          <a:p>
            <a:pPr>
              <a:defRPr/>
            </a:pPr>
            <a:r>
              <a:rPr lang="en-US" sz="2400" dirty="0">
                <a:solidFill>
                  <a:schemeClr val="accent1">
                    <a:lumMod val="50000"/>
                  </a:schemeClr>
                </a:solidFill>
              </a:rPr>
              <a:t>What’s the minimum number of colors such that  any two nodes connected by an edge have different colors?</a:t>
            </a:r>
          </a:p>
        </p:txBody>
      </p:sp>
      <p:pic>
        <p:nvPicPr>
          <p:cNvPr id="5632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482" y="2094508"/>
            <a:ext cx="4175106" cy="2325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4440195"/>
            <a:ext cx="10668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4419600" y="1905001"/>
            <a:ext cx="19875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b="1">
                <a:solidFill>
                  <a:srgbClr val="FF0000"/>
                </a:solidFill>
              </a:rPr>
              <a:t>Abstract the</a:t>
            </a:r>
          </a:p>
          <a:p>
            <a:pPr eaLnBrk="1" hangingPunct="1"/>
            <a:r>
              <a:rPr lang="en-US" altLang="en-US" b="1">
                <a:solidFill>
                  <a:srgbClr val="FF0000"/>
                </a:solidFill>
              </a:rPr>
              <a:t>essential info:</a:t>
            </a:r>
          </a:p>
        </p:txBody>
      </p:sp>
    </p:spTree>
    <p:extLst>
      <p:ext uri="{BB962C8B-B14F-4D97-AF65-F5344CB8AC3E}">
        <p14:creationId xmlns:p14="http://schemas.microsoft.com/office/powerpoint/2010/main" val="37495308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62468"/>
                                        </p:tgtEl>
                                        <p:attrNameLst>
                                          <p:attrName>style.visibility</p:attrName>
                                        </p:attrNameLst>
                                      </p:cBhvr>
                                      <p:to>
                                        <p:strVal val="visible"/>
                                      </p:to>
                                    </p:set>
                                    <p:anim calcmode="lin" valueType="num">
                                      <p:cBhvr additive="base">
                                        <p:cTn id="13" dur="500" fill="hold"/>
                                        <p:tgtEl>
                                          <p:spTgt spid="62468"/>
                                        </p:tgtEl>
                                        <p:attrNameLst>
                                          <p:attrName>ppt_x</p:attrName>
                                        </p:attrNameLst>
                                      </p:cBhvr>
                                      <p:tavLst>
                                        <p:tav tm="0">
                                          <p:val>
                                            <p:strVal val="1+#ppt_w/2"/>
                                          </p:val>
                                        </p:tav>
                                        <p:tav tm="100000">
                                          <p:val>
                                            <p:strVal val="#ppt_x"/>
                                          </p:val>
                                        </p:tav>
                                      </p:tavLst>
                                    </p:anim>
                                    <p:anim calcmode="lin" valueType="num">
                                      <p:cBhvr additive="base">
                                        <p:cTn id="14" dur="500" fill="hold"/>
                                        <p:tgtEl>
                                          <p:spTgt spid="6246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2469"/>
                                        </p:tgtEl>
                                        <p:attrNameLst>
                                          <p:attrName>style.visibility</p:attrName>
                                        </p:attrNameLst>
                                      </p:cBhvr>
                                      <p:to>
                                        <p:strVal val="visible"/>
                                      </p:to>
                                    </p:set>
                                    <p:anim calcmode="lin" valueType="num">
                                      <p:cBhvr additive="base">
                                        <p:cTn id="19" dur="500" fill="hold"/>
                                        <p:tgtEl>
                                          <p:spTgt spid="62469"/>
                                        </p:tgtEl>
                                        <p:attrNameLst>
                                          <p:attrName>ppt_x</p:attrName>
                                        </p:attrNameLst>
                                      </p:cBhvr>
                                      <p:tavLst>
                                        <p:tav tm="0">
                                          <p:val>
                                            <p:strVal val="#ppt_x"/>
                                          </p:val>
                                        </p:tav>
                                        <p:tav tm="100000">
                                          <p:val>
                                            <p:strVal val="#ppt_x"/>
                                          </p:val>
                                        </p:tav>
                                      </p:tavLst>
                                    </p:anim>
                                    <p:anim calcmode="lin" valueType="num">
                                      <p:cBhvr additive="base">
                                        <p:cTn id="20" dur="500" fill="hold"/>
                                        <p:tgtEl>
                                          <p:spTgt spid="624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9"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A7E3CD13-1F70-4363-81D2-934F5C4F1822}" type="slidenum">
              <a:rPr lang="en-US" altLang="en-US" sz="1400"/>
              <a:pPr eaLnBrk="1" hangingPunct="1"/>
              <a:t>21</a:t>
            </a:fld>
            <a:endParaRPr lang="en-US" altLang="en-US" sz="1400"/>
          </a:p>
        </p:txBody>
      </p:sp>
      <p:sp>
        <p:nvSpPr>
          <p:cNvPr id="57347" name="Rectangle 2"/>
          <p:cNvSpPr>
            <a:spLocks noGrp="1" noChangeArrowheads="1"/>
          </p:cNvSpPr>
          <p:nvPr>
            <p:ph type="title"/>
          </p:nvPr>
        </p:nvSpPr>
        <p:spPr/>
        <p:txBody>
          <a:bodyPr/>
          <a:lstStyle/>
          <a:p>
            <a:pPr eaLnBrk="1" hangingPunct="1"/>
            <a:r>
              <a:rPr lang="en-US" altLang="en-US" b="1" dirty="0"/>
              <a:t>Four Color Theorem</a:t>
            </a:r>
          </a:p>
        </p:txBody>
      </p:sp>
      <p:sp>
        <p:nvSpPr>
          <p:cNvPr id="57348" name="Rectangle 3"/>
          <p:cNvSpPr>
            <a:spLocks noGrp="1" noChangeArrowheads="1"/>
          </p:cNvSpPr>
          <p:nvPr>
            <p:ph type="body" idx="1"/>
          </p:nvPr>
        </p:nvSpPr>
        <p:spPr>
          <a:xfrm>
            <a:off x="646670" y="1400969"/>
            <a:ext cx="10898659" cy="4114800"/>
          </a:xfrm>
        </p:spPr>
        <p:txBody>
          <a:bodyPr>
            <a:noAutofit/>
          </a:bodyPr>
          <a:lstStyle/>
          <a:p>
            <a:pPr eaLnBrk="1" hangingPunct="1"/>
            <a:r>
              <a:rPr lang="en-US" altLang="en-US" sz="2400" dirty="0"/>
              <a:t>The </a:t>
            </a:r>
            <a:r>
              <a:rPr lang="en-US" altLang="en-US" sz="2400" dirty="0">
                <a:solidFill>
                  <a:srgbClr val="FC0128"/>
                </a:solidFill>
              </a:rPr>
              <a:t>chromatic number</a:t>
            </a:r>
            <a:r>
              <a:rPr lang="en-US" altLang="en-US" sz="2400" dirty="0"/>
              <a:t> of a graph is the </a:t>
            </a:r>
            <a:r>
              <a:rPr lang="en-US" altLang="en-US" sz="2400" dirty="0">
                <a:solidFill>
                  <a:srgbClr val="FC0128"/>
                </a:solidFill>
              </a:rPr>
              <a:t>least number of colors</a:t>
            </a:r>
            <a:r>
              <a:rPr lang="en-US" altLang="en-US" sz="2400" dirty="0"/>
              <a:t> </a:t>
            </a:r>
            <a:br>
              <a:rPr lang="en-US" altLang="en-US" sz="2400" dirty="0"/>
            </a:br>
            <a:r>
              <a:rPr lang="en-US" altLang="en-US" sz="2400" dirty="0"/>
              <a:t>that are required to color a graph.</a:t>
            </a:r>
          </a:p>
          <a:p>
            <a:pPr eaLnBrk="1" hangingPunct="1"/>
            <a:r>
              <a:rPr lang="en-US" altLang="en-US" sz="2400" dirty="0">
                <a:solidFill>
                  <a:srgbClr val="FC0128"/>
                </a:solidFill>
              </a:rPr>
              <a:t>The Four Color Theorem</a:t>
            </a:r>
            <a:r>
              <a:rPr lang="en-US" altLang="en-US" sz="2400" dirty="0"/>
              <a:t> – </a:t>
            </a:r>
            <a:r>
              <a:rPr lang="en-US" altLang="en-US" sz="2400" b="1" i="1" dirty="0"/>
              <a:t>the chromatic number of a </a:t>
            </a:r>
            <a:br>
              <a:rPr lang="en-US" altLang="en-US" sz="2400" b="1" i="1" dirty="0"/>
            </a:br>
            <a:r>
              <a:rPr lang="en-US" altLang="en-US" sz="2400" b="1" i="1" dirty="0"/>
              <a:t>planar graph is no greater than four. (quite surprising!)</a:t>
            </a:r>
          </a:p>
          <a:p>
            <a:pPr eaLnBrk="1" hangingPunct="1"/>
            <a:endParaRPr lang="en-US" altLang="en-US" sz="2400" b="1" i="1" dirty="0"/>
          </a:p>
          <a:p>
            <a:pPr eaLnBrk="1" hangingPunct="1"/>
            <a:r>
              <a:rPr lang="en-US" altLang="en-US" sz="2400" dirty="0"/>
              <a:t>Proof: Appel and Haken 1976; careful case analysis performed by computer; </a:t>
            </a:r>
            <a:br>
              <a:rPr lang="en-US" altLang="en-US" sz="2400" dirty="0"/>
            </a:br>
            <a:r>
              <a:rPr lang="en-US" altLang="en-US" sz="2400" dirty="0"/>
              <a:t>proof reduced the </a:t>
            </a:r>
            <a:r>
              <a:rPr lang="en-US" altLang="en-US" sz="2400" dirty="0">
                <a:solidFill>
                  <a:srgbClr val="FF0000"/>
                </a:solidFill>
              </a:rPr>
              <a:t>infinitude of possible maps to 1,936 reducible configurations</a:t>
            </a:r>
            <a:r>
              <a:rPr lang="en-US" altLang="en-US" sz="2400" dirty="0"/>
              <a:t> (later reduced to 1,476) which had to be checked one by one by computer. </a:t>
            </a:r>
          </a:p>
          <a:p>
            <a:pPr eaLnBrk="1" hangingPunct="1"/>
            <a:r>
              <a:rPr lang="en-US" altLang="en-US" sz="2400" dirty="0"/>
              <a:t>The computer program ran for hundreds of hours. The first significant </a:t>
            </a:r>
            <a:r>
              <a:rPr lang="en-US" altLang="en-US" sz="2400" i="1" dirty="0"/>
              <a:t>computer-assisted </a:t>
            </a:r>
            <a:r>
              <a:rPr lang="en-US" altLang="en-US" sz="2400" dirty="0"/>
              <a:t>mathematical proof. </a:t>
            </a:r>
          </a:p>
          <a:p>
            <a:pPr eaLnBrk="1" hangingPunct="1"/>
            <a:r>
              <a:rPr lang="en-US" altLang="en-US" sz="2400" i="1" dirty="0"/>
              <a:t>Write-up was hundreds of pages including code!</a:t>
            </a:r>
          </a:p>
        </p:txBody>
      </p:sp>
      <p:pic>
        <p:nvPicPr>
          <p:cNvPr id="5734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0199" y="629144"/>
            <a:ext cx="2325129" cy="247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Text Box 5"/>
          <p:cNvSpPr txBox="1">
            <a:spLocks noChangeArrowheads="1"/>
          </p:cNvSpPr>
          <p:nvPr/>
        </p:nvSpPr>
        <p:spPr bwMode="auto">
          <a:xfrm>
            <a:off x="9617868" y="3107927"/>
            <a:ext cx="173637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b="1" dirty="0">
                <a:latin typeface="Arial" panose="020B0604020202020204" pitchFamily="34" charset="0"/>
              </a:rPr>
              <a:t>Four color map.</a:t>
            </a:r>
          </a:p>
        </p:txBody>
      </p:sp>
      <p:sp>
        <p:nvSpPr>
          <p:cNvPr id="742406" name="Text Box 6"/>
          <p:cNvSpPr txBox="1">
            <a:spLocks noChangeArrowheads="1"/>
          </p:cNvSpPr>
          <p:nvPr/>
        </p:nvSpPr>
        <p:spPr bwMode="auto">
          <a:xfrm>
            <a:off x="3517901" y="5791200"/>
            <a:ext cx="5902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dirty="0">
                <a:solidFill>
                  <a:srgbClr val="FF0000"/>
                </a:solidFill>
              </a:rPr>
              <a:t>How do we know the proof is actually correct?</a:t>
            </a:r>
            <a:endParaRPr lang="en-US" altLang="en-US" sz="2000" dirty="0">
              <a:solidFill>
                <a:srgbClr val="FF0000"/>
              </a:solidFill>
            </a:endParaRPr>
          </a:p>
        </p:txBody>
      </p:sp>
      <p:sp>
        <p:nvSpPr>
          <p:cNvPr id="742407" name="Text Box 7"/>
          <p:cNvSpPr txBox="1">
            <a:spLocks noChangeArrowheads="1"/>
          </p:cNvSpPr>
          <p:nvPr/>
        </p:nvSpPr>
        <p:spPr bwMode="auto">
          <a:xfrm>
            <a:off x="4403726" y="6338889"/>
            <a:ext cx="4359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000" dirty="0">
                <a:solidFill>
                  <a:srgbClr val="FF0000"/>
                </a:solidFill>
              </a:rPr>
              <a:t>(later CS folks to the rescue)</a:t>
            </a:r>
            <a:endParaRPr lang="en-US" altLang="en-US" sz="2000" dirty="0"/>
          </a:p>
        </p:txBody>
      </p:sp>
    </p:spTree>
    <p:extLst>
      <p:ext uri="{BB962C8B-B14F-4D97-AF65-F5344CB8AC3E}">
        <p14:creationId xmlns:p14="http://schemas.microsoft.com/office/powerpoint/2010/main" val="3411204334"/>
      </p:ext>
    </p:extLst>
  </p:cSld>
  <p:clrMapOvr>
    <a:masterClrMapping/>
  </p:clrMapOvr>
  <mc:AlternateContent xmlns:mc="http://schemas.openxmlformats.org/markup-compatibility/2006" xmlns:p14="http://schemas.microsoft.com/office/powerpoint/2010/main">
    <mc:Choice Requires="p14">
      <p:transition spd="slow" p14:dur="2000" advTm="100"/>
    </mc:Choice>
    <mc:Fallback xmlns="">
      <p:transition spd="slow" advTm="1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42406"/>
                                        </p:tgtEl>
                                        <p:attrNameLst>
                                          <p:attrName>style.visibility</p:attrName>
                                        </p:attrNameLst>
                                      </p:cBhvr>
                                      <p:to>
                                        <p:strVal val="visible"/>
                                      </p:to>
                                    </p:set>
                                    <p:anim calcmode="lin" valueType="num">
                                      <p:cBhvr additive="base">
                                        <p:cTn id="7" dur="500" fill="hold"/>
                                        <p:tgtEl>
                                          <p:spTgt spid="742406"/>
                                        </p:tgtEl>
                                        <p:attrNameLst>
                                          <p:attrName>ppt_x</p:attrName>
                                        </p:attrNameLst>
                                      </p:cBhvr>
                                      <p:tavLst>
                                        <p:tav tm="0">
                                          <p:val>
                                            <p:strVal val="1+#ppt_w/2"/>
                                          </p:val>
                                        </p:tav>
                                        <p:tav tm="100000">
                                          <p:val>
                                            <p:strVal val="#ppt_x"/>
                                          </p:val>
                                        </p:tav>
                                      </p:tavLst>
                                    </p:anim>
                                    <p:anim calcmode="lin" valueType="num">
                                      <p:cBhvr additive="base">
                                        <p:cTn id="8" dur="500" fill="hold"/>
                                        <p:tgtEl>
                                          <p:spTgt spid="74240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42407"/>
                                        </p:tgtEl>
                                        <p:attrNameLst>
                                          <p:attrName>style.visibility</p:attrName>
                                        </p:attrNameLst>
                                      </p:cBhvr>
                                      <p:to>
                                        <p:strVal val="visible"/>
                                      </p:to>
                                    </p:set>
                                    <p:anim calcmode="lin" valueType="num">
                                      <p:cBhvr additive="base">
                                        <p:cTn id="13" dur="500" fill="hold"/>
                                        <p:tgtEl>
                                          <p:spTgt spid="742407"/>
                                        </p:tgtEl>
                                        <p:attrNameLst>
                                          <p:attrName>ppt_x</p:attrName>
                                        </p:attrNameLst>
                                      </p:cBhvr>
                                      <p:tavLst>
                                        <p:tav tm="0">
                                          <p:val>
                                            <p:strVal val="1+#ppt_w/2"/>
                                          </p:val>
                                        </p:tav>
                                        <p:tav tm="100000">
                                          <p:val>
                                            <p:strVal val="#ppt_x"/>
                                          </p:val>
                                        </p:tav>
                                      </p:tavLst>
                                    </p:anim>
                                    <p:anim calcmode="lin" valueType="num">
                                      <p:cBhvr additive="base">
                                        <p:cTn id="14" dur="500" fill="hold"/>
                                        <p:tgtEl>
                                          <p:spTgt spid="7424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406" grpId="0"/>
      <p:bldP spid="74240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16665531-DABE-4FEC-918C-1C6B6E380800}" type="slidenum">
              <a:rPr lang="en-US" altLang="en-US" sz="1400"/>
              <a:pPr eaLnBrk="1" hangingPunct="1"/>
              <a:t>22</a:t>
            </a:fld>
            <a:endParaRPr lang="en-US" altLang="en-US" sz="1400"/>
          </a:p>
        </p:txBody>
      </p:sp>
      <p:sp>
        <p:nvSpPr>
          <p:cNvPr id="58371" name="Rectangle 2"/>
          <p:cNvSpPr>
            <a:spLocks noGrp="1" noChangeArrowheads="1"/>
          </p:cNvSpPr>
          <p:nvPr>
            <p:ph type="ctrTitle"/>
          </p:nvPr>
        </p:nvSpPr>
        <p:spPr/>
        <p:txBody>
          <a:bodyPr/>
          <a:lstStyle/>
          <a:p>
            <a:pPr eaLnBrk="1" hangingPunct="1"/>
            <a:r>
              <a:rPr lang="en-US" altLang="en-US"/>
              <a:t>Examples of Applications of </a:t>
            </a:r>
            <a:br>
              <a:rPr lang="en-US" altLang="en-US"/>
            </a:br>
            <a:r>
              <a:rPr lang="en-US" altLang="en-US"/>
              <a:t>Graph Coloring</a:t>
            </a:r>
          </a:p>
        </p:txBody>
      </p:sp>
      <p:sp>
        <p:nvSpPr>
          <p:cNvPr id="58372" name="Rectangle 3"/>
          <p:cNvSpPr>
            <a:spLocks noGrp="1" noChangeArrowheads="1"/>
          </p:cNvSpPr>
          <p:nvPr>
            <p:ph type="subTitle" idx="1"/>
          </p:nvPr>
        </p:nvSpPr>
        <p:spPr/>
        <p:txBody>
          <a:bodyPr/>
          <a:lstStyle/>
          <a:p>
            <a:pPr eaLnBrk="1" hangingPunct="1"/>
            <a:endParaRPr lang="en-US" altLang="en-US"/>
          </a:p>
        </p:txBody>
      </p:sp>
    </p:spTree>
    <p:extLst>
      <p:ext uri="{BB962C8B-B14F-4D97-AF65-F5344CB8AC3E}">
        <p14:creationId xmlns:p14="http://schemas.microsoft.com/office/powerpoint/2010/main" val="1009622478"/>
      </p:ext>
    </p:extLst>
  </p:cSld>
  <p:clrMapOvr>
    <a:masterClrMapping/>
  </p:clrMapOvr>
  <mc:AlternateContent xmlns:mc="http://schemas.openxmlformats.org/markup-compatibility/2006" xmlns:p14="http://schemas.microsoft.com/office/powerpoint/2010/main">
    <mc:Choice Requires="p14">
      <p:transition spd="slow" p14:dur="2000" advTm="100"/>
    </mc:Choice>
    <mc:Fallback xmlns="">
      <p:transition spd="slow" advTm="1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775199E-6509-4F2F-95D9-7AC763EB8996}" type="slidenum">
              <a:rPr lang="en-US" altLang="en-US" sz="1400"/>
              <a:pPr eaLnBrk="1" hangingPunct="1"/>
              <a:t>23</a:t>
            </a:fld>
            <a:endParaRPr lang="en-US" altLang="en-US" sz="1400"/>
          </a:p>
        </p:txBody>
      </p:sp>
      <p:sp>
        <p:nvSpPr>
          <p:cNvPr id="59395" name="Rectangle 2"/>
          <p:cNvSpPr>
            <a:spLocks noGrp="1" noChangeArrowheads="1"/>
          </p:cNvSpPr>
          <p:nvPr>
            <p:ph type="title"/>
          </p:nvPr>
        </p:nvSpPr>
        <p:spPr/>
        <p:txBody>
          <a:bodyPr/>
          <a:lstStyle/>
          <a:p>
            <a:pPr eaLnBrk="1" hangingPunct="1"/>
            <a:r>
              <a:rPr lang="en-US" altLang="en-US" b="1" dirty="0"/>
              <a:t>Scheduling of Final Exams</a:t>
            </a:r>
          </a:p>
        </p:txBody>
      </p:sp>
      <p:sp>
        <p:nvSpPr>
          <p:cNvPr id="65540" name="Rectangle 3"/>
          <p:cNvSpPr>
            <a:spLocks noGrp="1" noChangeArrowheads="1"/>
          </p:cNvSpPr>
          <p:nvPr>
            <p:ph type="body" idx="1"/>
          </p:nvPr>
        </p:nvSpPr>
        <p:spPr>
          <a:xfrm>
            <a:off x="642551" y="1690688"/>
            <a:ext cx="10985157" cy="1738312"/>
          </a:xfrm>
        </p:spPr>
        <p:txBody>
          <a:bodyPr>
            <a:normAutofit/>
          </a:bodyPr>
          <a:lstStyle/>
          <a:p>
            <a:pPr eaLnBrk="1" hangingPunct="1">
              <a:defRPr/>
            </a:pPr>
            <a:r>
              <a:rPr lang="en-US" dirty="0">
                <a:solidFill>
                  <a:srgbClr val="FF0000"/>
                </a:solidFill>
              </a:rPr>
              <a:t>How could the final exams at TAMU be scheduled so that no student has two exams at the same time? </a:t>
            </a:r>
            <a:r>
              <a:rPr lang="en-US" b="1" i="1" dirty="0">
                <a:solidFill>
                  <a:schemeClr val="accent1">
                    <a:lumMod val="50000"/>
                  </a:schemeClr>
                </a:solidFill>
              </a:rPr>
              <a:t>(Note not obvious this has anything to do with graphs or graph coloring!)</a:t>
            </a:r>
          </a:p>
          <a:p>
            <a:pPr eaLnBrk="1" hangingPunct="1">
              <a:defRPr/>
            </a:pPr>
            <a:endParaRPr lang="en-US" dirty="0"/>
          </a:p>
        </p:txBody>
      </p:sp>
      <p:sp>
        <p:nvSpPr>
          <p:cNvPr id="707588" name="Text Box 4"/>
          <p:cNvSpPr txBox="1">
            <a:spLocks noChangeArrowheads="1"/>
          </p:cNvSpPr>
          <p:nvPr/>
        </p:nvSpPr>
        <p:spPr bwMode="auto">
          <a:xfrm>
            <a:off x="642551" y="3016252"/>
            <a:ext cx="10898660" cy="3108543"/>
          </a:xfrm>
          <a:prstGeom prst="rect">
            <a:avLst/>
          </a:prstGeom>
          <a:noFill/>
          <a:ln w="9525">
            <a:noFill/>
            <a:miter lim="800000"/>
            <a:headEnd/>
            <a:tailEnd/>
          </a:ln>
        </p:spPr>
        <p:txBody>
          <a:bodyPr wrap="square">
            <a:spAutoFit/>
          </a:bodyPr>
          <a:lstStyle/>
          <a:p>
            <a:pPr>
              <a:defRPr/>
            </a:pPr>
            <a:r>
              <a:rPr lang="en-US" sz="2800" dirty="0">
                <a:solidFill>
                  <a:schemeClr val="accent6"/>
                </a:solidFill>
              </a:rPr>
              <a:t>Graph:</a:t>
            </a:r>
          </a:p>
          <a:p>
            <a:pPr>
              <a:defRPr/>
            </a:pPr>
            <a:r>
              <a:rPr lang="en-US" sz="2800" dirty="0">
                <a:solidFill>
                  <a:schemeClr val="accent1">
                    <a:lumMod val="50000"/>
                  </a:schemeClr>
                </a:solidFill>
              </a:rPr>
              <a:t>A vertex correspond to a course.</a:t>
            </a:r>
          </a:p>
          <a:p>
            <a:pPr>
              <a:defRPr/>
            </a:pPr>
            <a:r>
              <a:rPr lang="en-US" sz="2800" dirty="0">
                <a:solidFill>
                  <a:schemeClr val="accent1">
                    <a:lumMod val="50000"/>
                  </a:schemeClr>
                </a:solidFill>
              </a:rPr>
              <a:t>An edge between two vertices denotes that there is at least one  common </a:t>
            </a:r>
          </a:p>
          <a:p>
            <a:pPr>
              <a:defRPr/>
            </a:pPr>
            <a:r>
              <a:rPr lang="en-US" sz="2800" dirty="0">
                <a:solidFill>
                  <a:schemeClr val="accent1">
                    <a:lumMod val="50000"/>
                  </a:schemeClr>
                </a:solidFill>
              </a:rPr>
              <a:t>      student in the courses they represent.</a:t>
            </a:r>
          </a:p>
          <a:p>
            <a:pPr>
              <a:defRPr/>
            </a:pPr>
            <a:r>
              <a:rPr lang="en-US" sz="2800" dirty="0">
                <a:solidFill>
                  <a:schemeClr val="accent1">
                    <a:lumMod val="50000"/>
                  </a:schemeClr>
                </a:solidFill>
              </a:rPr>
              <a:t>Each time slot for a final exam is represented by a different color.</a:t>
            </a:r>
          </a:p>
          <a:p>
            <a:pPr>
              <a:defRPr/>
            </a:pPr>
            <a:endParaRPr lang="en-US" sz="2800" dirty="0"/>
          </a:p>
          <a:p>
            <a:pPr>
              <a:defRPr/>
            </a:pPr>
            <a:r>
              <a:rPr lang="en-US" sz="2800" dirty="0">
                <a:solidFill>
                  <a:schemeClr val="accent6"/>
                </a:solidFill>
              </a:rPr>
              <a:t>A coloring of the graph corresponds to a valid schedule of the exams.</a:t>
            </a:r>
          </a:p>
        </p:txBody>
      </p:sp>
    </p:spTree>
    <p:extLst>
      <p:ext uri="{BB962C8B-B14F-4D97-AF65-F5344CB8AC3E}">
        <p14:creationId xmlns:p14="http://schemas.microsoft.com/office/powerpoint/2010/main" val="1215406689"/>
      </p:ext>
    </p:extLst>
  </p:cSld>
  <p:clrMapOvr>
    <a:masterClrMapping/>
  </p:clrMapOvr>
  <mc:AlternateContent xmlns:mc="http://schemas.openxmlformats.org/markup-compatibility/2006" xmlns:p14="http://schemas.microsoft.com/office/powerpoint/2010/main">
    <mc:Choice Requires="p14">
      <p:transition spd="slow" p14:dur="2000" advTm="100"/>
    </mc:Choice>
    <mc:Fallback xmlns="">
      <p:transition spd="slow" advTm="1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07588"/>
                                        </p:tgtEl>
                                        <p:attrNameLst>
                                          <p:attrName>style.visibility</p:attrName>
                                        </p:attrNameLst>
                                      </p:cBhvr>
                                      <p:to>
                                        <p:strVal val="visible"/>
                                      </p:to>
                                    </p:set>
                                    <p:anim calcmode="lin" valueType="num">
                                      <p:cBhvr additive="base">
                                        <p:cTn id="7" dur="500" fill="hold"/>
                                        <p:tgtEl>
                                          <p:spTgt spid="707588"/>
                                        </p:tgtEl>
                                        <p:attrNameLst>
                                          <p:attrName>ppt_x</p:attrName>
                                        </p:attrNameLst>
                                      </p:cBhvr>
                                      <p:tavLst>
                                        <p:tav tm="0">
                                          <p:val>
                                            <p:strVal val="1+#ppt_w/2"/>
                                          </p:val>
                                        </p:tav>
                                        <p:tav tm="100000">
                                          <p:val>
                                            <p:strVal val="#ppt_x"/>
                                          </p:val>
                                        </p:tav>
                                      </p:tavLst>
                                    </p:anim>
                                    <p:anim calcmode="lin" valueType="num">
                                      <p:cBhvr additive="base">
                                        <p:cTn id="8" dur="500" fill="hold"/>
                                        <p:tgtEl>
                                          <p:spTgt spid="7075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58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2FA7238E-B45C-4A34-94FD-20A2588ADDBA}" type="slidenum">
              <a:rPr lang="en-US" altLang="en-US" sz="1400"/>
              <a:pPr eaLnBrk="1" hangingPunct="1"/>
              <a:t>24</a:t>
            </a:fld>
            <a:endParaRPr lang="en-US" altLang="en-US" sz="1400"/>
          </a:p>
        </p:txBody>
      </p:sp>
      <p:sp>
        <p:nvSpPr>
          <p:cNvPr id="60419" name="Rectangle 2"/>
          <p:cNvSpPr>
            <a:spLocks noGrp="1" noChangeArrowheads="1"/>
          </p:cNvSpPr>
          <p:nvPr>
            <p:ph type="title"/>
          </p:nvPr>
        </p:nvSpPr>
        <p:spPr/>
        <p:txBody>
          <a:bodyPr/>
          <a:lstStyle/>
          <a:p>
            <a:pPr eaLnBrk="1" hangingPunct="1"/>
            <a:r>
              <a:rPr lang="en-US" altLang="en-US" b="1" dirty="0"/>
              <a:t>Scheduling of Final Exams</a:t>
            </a:r>
          </a:p>
        </p:txBody>
      </p:sp>
      <p:sp>
        <p:nvSpPr>
          <p:cNvPr id="60420" name="Oval 3"/>
          <p:cNvSpPr>
            <a:spLocks noChangeArrowheads="1"/>
          </p:cNvSpPr>
          <p:nvPr/>
        </p:nvSpPr>
        <p:spPr bwMode="auto">
          <a:xfrm>
            <a:off x="3962400" y="20574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a:latin typeface="Arial" panose="020B0604020202020204" pitchFamily="34" charset="0"/>
              </a:rPr>
              <a:t>1</a:t>
            </a:r>
          </a:p>
        </p:txBody>
      </p:sp>
      <p:sp>
        <p:nvSpPr>
          <p:cNvPr id="60421" name="Oval 4"/>
          <p:cNvSpPr>
            <a:spLocks noChangeArrowheads="1"/>
          </p:cNvSpPr>
          <p:nvPr/>
        </p:nvSpPr>
        <p:spPr bwMode="auto">
          <a:xfrm>
            <a:off x="2819400" y="29718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a:latin typeface="Arial" panose="020B0604020202020204" pitchFamily="34" charset="0"/>
              </a:rPr>
              <a:t>7</a:t>
            </a:r>
          </a:p>
        </p:txBody>
      </p:sp>
      <p:sp>
        <p:nvSpPr>
          <p:cNvPr id="60422" name="Oval 5"/>
          <p:cNvSpPr>
            <a:spLocks noChangeArrowheads="1"/>
          </p:cNvSpPr>
          <p:nvPr/>
        </p:nvSpPr>
        <p:spPr bwMode="auto">
          <a:xfrm>
            <a:off x="5029200" y="28956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a:latin typeface="Arial" panose="020B0604020202020204" pitchFamily="34" charset="0"/>
              </a:rPr>
              <a:t>2</a:t>
            </a:r>
          </a:p>
        </p:txBody>
      </p:sp>
      <p:sp>
        <p:nvSpPr>
          <p:cNvPr id="60423" name="Oval 6"/>
          <p:cNvSpPr>
            <a:spLocks noChangeArrowheads="1"/>
          </p:cNvSpPr>
          <p:nvPr/>
        </p:nvSpPr>
        <p:spPr bwMode="auto">
          <a:xfrm>
            <a:off x="5105400" y="41148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a:latin typeface="Arial" panose="020B0604020202020204" pitchFamily="34" charset="0"/>
              </a:rPr>
              <a:t>3</a:t>
            </a:r>
          </a:p>
        </p:txBody>
      </p:sp>
      <p:sp>
        <p:nvSpPr>
          <p:cNvPr id="60424" name="Oval 7"/>
          <p:cNvSpPr>
            <a:spLocks noChangeArrowheads="1"/>
          </p:cNvSpPr>
          <p:nvPr/>
        </p:nvSpPr>
        <p:spPr bwMode="auto">
          <a:xfrm>
            <a:off x="2819400" y="41148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a:latin typeface="Arial" panose="020B0604020202020204" pitchFamily="34" charset="0"/>
              </a:rPr>
              <a:t>6</a:t>
            </a:r>
          </a:p>
        </p:txBody>
      </p:sp>
      <p:sp>
        <p:nvSpPr>
          <p:cNvPr id="60425" name="Oval 8"/>
          <p:cNvSpPr>
            <a:spLocks noChangeArrowheads="1"/>
          </p:cNvSpPr>
          <p:nvPr/>
        </p:nvSpPr>
        <p:spPr bwMode="auto">
          <a:xfrm>
            <a:off x="3505200" y="49530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a:latin typeface="Arial" panose="020B0604020202020204" pitchFamily="34" charset="0"/>
              </a:rPr>
              <a:t>5</a:t>
            </a:r>
          </a:p>
        </p:txBody>
      </p:sp>
      <p:sp>
        <p:nvSpPr>
          <p:cNvPr id="60426" name="Oval 9"/>
          <p:cNvSpPr>
            <a:spLocks noChangeArrowheads="1"/>
          </p:cNvSpPr>
          <p:nvPr/>
        </p:nvSpPr>
        <p:spPr bwMode="auto">
          <a:xfrm>
            <a:off x="4419600" y="49530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a:latin typeface="Arial" panose="020B0604020202020204" pitchFamily="34" charset="0"/>
              </a:rPr>
              <a:t>4</a:t>
            </a:r>
          </a:p>
        </p:txBody>
      </p:sp>
      <p:sp>
        <p:nvSpPr>
          <p:cNvPr id="60427" name="Line 10"/>
          <p:cNvSpPr>
            <a:spLocks noChangeShapeType="1"/>
          </p:cNvSpPr>
          <p:nvPr/>
        </p:nvSpPr>
        <p:spPr bwMode="auto">
          <a:xfrm>
            <a:off x="4191000" y="2209800"/>
            <a:ext cx="9144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28" name="Line 11"/>
          <p:cNvSpPr>
            <a:spLocks noChangeShapeType="1"/>
          </p:cNvSpPr>
          <p:nvPr/>
        </p:nvSpPr>
        <p:spPr bwMode="auto">
          <a:xfrm>
            <a:off x="4114800" y="2362200"/>
            <a:ext cx="990600" cy="1905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29" name="Line 12"/>
          <p:cNvSpPr>
            <a:spLocks noChangeShapeType="1"/>
          </p:cNvSpPr>
          <p:nvPr/>
        </p:nvSpPr>
        <p:spPr bwMode="auto">
          <a:xfrm>
            <a:off x="4114800" y="2362200"/>
            <a:ext cx="381000" cy="2590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30" name="Line 13"/>
          <p:cNvSpPr>
            <a:spLocks noChangeShapeType="1"/>
          </p:cNvSpPr>
          <p:nvPr/>
        </p:nvSpPr>
        <p:spPr bwMode="auto">
          <a:xfrm flipH="1">
            <a:off x="3733800" y="3200400"/>
            <a:ext cx="1371600" cy="182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31" name="Line 14"/>
          <p:cNvSpPr>
            <a:spLocks noChangeShapeType="1"/>
          </p:cNvSpPr>
          <p:nvPr/>
        </p:nvSpPr>
        <p:spPr bwMode="auto">
          <a:xfrm flipH="1">
            <a:off x="2971800" y="3048000"/>
            <a:ext cx="2057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32" name="Line 15"/>
          <p:cNvSpPr>
            <a:spLocks noChangeShapeType="1"/>
          </p:cNvSpPr>
          <p:nvPr/>
        </p:nvSpPr>
        <p:spPr bwMode="auto">
          <a:xfrm>
            <a:off x="2895600" y="3276600"/>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33" name="Line 16"/>
          <p:cNvSpPr>
            <a:spLocks noChangeShapeType="1"/>
          </p:cNvSpPr>
          <p:nvPr/>
        </p:nvSpPr>
        <p:spPr bwMode="auto">
          <a:xfrm>
            <a:off x="3048000" y="4267200"/>
            <a:ext cx="2057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34" name="Line 17"/>
          <p:cNvSpPr>
            <a:spLocks noChangeShapeType="1"/>
          </p:cNvSpPr>
          <p:nvPr/>
        </p:nvSpPr>
        <p:spPr bwMode="auto">
          <a:xfrm flipH="1" flipV="1">
            <a:off x="3048000" y="3048000"/>
            <a:ext cx="685800" cy="198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35" name="Line 18"/>
          <p:cNvSpPr>
            <a:spLocks noChangeShapeType="1"/>
          </p:cNvSpPr>
          <p:nvPr/>
        </p:nvSpPr>
        <p:spPr bwMode="auto">
          <a:xfrm flipH="1" flipV="1">
            <a:off x="3048000" y="4267200"/>
            <a:ext cx="14478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36" name="Line 19"/>
          <p:cNvSpPr>
            <a:spLocks noChangeShapeType="1"/>
          </p:cNvSpPr>
          <p:nvPr/>
        </p:nvSpPr>
        <p:spPr bwMode="auto">
          <a:xfrm flipV="1">
            <a:off x="3048000" y="2362200"/>
            <a:ext cx="9906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37" name="Line 20"/>
          <p:cNvSpPr>
            <a:spLocks noChangeShapeType="1"/>
          </p:cNvSpPr>
          <p:nvPr/>
        </p:nvSpPr>
        <p:spPr bwMode="auto">
          <a:xfrm>
            <a:off x="5181600" y="3200400"/>
            <a:ext cx="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38" name="Line 21"/>
          <p:cNvSpPr>
            <a:spLocks noChangeShapeType="1"/>
          </p:cNvSpPr>
          <p:nvPr/>
        </p:nvSpPr>
        <p:spPr bwMode="auto">
          <a:xfrm flipH="1">
            <a:off x="4572000" y="3200400"/>
            <a:ext cx="60960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39" name="Line 22"/>
          <p:cNvSpPr>
            <a:spLocks noChangeShapeType="1"/>
          </p:cNvSpPr>
          <p:nvPr/>
        </p:nvSpPr>
        <p:spPr bwMode="auto">
          <a:xfrm flipH="1">
            <a:off x="3733800" y="5105400"/>
            <a:ext cx="685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40" name="Line 23"/>
          <p:cNvSpPr>
            <a:spLocks noChangeShapeType="1"/>
          </p:cNvSpPr>
          <p:nvPr/>
        </p:nvSpPr>
        <p:spPr bwMode="auto">
          <a:xfrm flipH="1" flipV="1">
            <a:off x="2971800" y="4343400"/>
            <a:ext cx="5334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41" name="Line 24"/>
          <p:cNvSpPr>
            <a:spLocks noChangeShapeType="1"/>
          </p:cNvSpPr>
          <p:nvPr/>
        </p:nvSpPr>
        <p:spPr bwMode="auto">
          <a:xfrm flipV="1">
            <a:off x="4572000" y="4343400"/>
            <a:ext cx="6858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42" name="Line 25"/>
          <p:cNvSpPr>
            <a:spLocks noChangeShapeType="1"/>
          </p:cNvSpPr>
          <p:nvPr/>
        </p:nvSpPr>
        <p:spPr bwMode="auto">
          <a:xfrm flipH="1" flipV="1">
            <a:off x="3048000" y="3048000"/>
            <a:ext cx="205740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43" name="Text Box 26"/>
          <p:cNvSpPr txBox="1">
            <a:spLocks noChangeArrowheads="1"/>
          </p:cNvSpPr>
          <p:nvPr/>
        </p:nvSpPr>
        <p:spPr bwMode="auto">
          <a:xfrm>
            <a:off x="2057400" y="5791201"/>
            <a:ext cx="50625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a:latin typeface="Arial" panose="020B0604020202020204" pitchFamily="34" charset="0"/>
              </a:rPr>
              <a:t>What are the constraints between courses?</a:t>
            </a:r>
          </a:p>
          <a:p>
            <a:pPr algn="ctr"/>
            <a:r>
              <a:rPr lang="en-US" altLang="en-US" sz="2000">
                <a:latin typeface="Arial" panose="020B0604020202020204" pitchFamily="34" charset="0"/>
              </a:rPr>
              <a:t>Find a valid coloring</a:t>
            </a:r>
          </a:p>
        </p:txBody>
      </p:sp>
      <p:grpSp>
        <p:nvGrpSpPr>
          <p:cNvPr id="2" name="Group 27"/>
          <p:cNvGrpSpPr>
            <a:grpSpLocks/>
          </p:cNvGrpSpPr>
          <p:nvPr/>
        </p:nvGrpSpPr>
        <p:grpSpPr bwMode="auto">
          <a:xfrm>
            <a:off x="5562600" y="1981200"/>
            <a:ext cx="2514600" cy="3200400"/>
            <a:chOff x="2544" y="1248"/>
            <a:chExt cx="1584" cy="2016"/>
          </a:xfrm>
        </p:grpSpPr>
        <p:sp>
          <p:nvSpPr>
            <p:cNvPr id="60449" name="Oval 28"/>
            <p:cNvSpPr>
              <a:spLocks noChangeArrowheads="1"/>
            </p:cNvSpPr>
            <p:nvPr/>
          </p:nvSpPr>
          <p:spPr bwMode="auto">
            <a:xfrm>
              <a:off x="3264" y="1248"/>
              <a:ext cx="144" cy="192"/>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a:latin typeface="Arial" panose="020B0604020202020204" pitchFamily="34" charset="0"/>
                </a:rPr>
                <a:t>1</a:t>
              </a:r>
            </a:p>
          </p:txBody>
        </p:sp>
        <p:sp>
          <p:nvSpPr>
            <p:cNvPr id="60450" name="Oval 29"/>
            <p:cNvSpPr>
              <a:spLocks noChangeArrowheads="1"/>
            </p:cNvSpPr>
            <p:nvPr/>
          </p:nvSpPr>
          <p:spPr bwMode="auto">
            <a:xfrm>
              <a:off x="2544" y="1824"/>
              <a:ext cx="144" cy="192"/>
            </a:xfrm>
            <a:prstGeom prst="ellipse">
              <a:avLst/>
            </a:prstGeom>
            <a:solidFill>
              <a:srgbClr val="FF00FF"/>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a:latin typeface="Arial" panose="020B0604020202020204" pitchFamily="34" charset="0"/>
                </a:rPr>
                <a:t>7</a:t>
              </a:r>
            </a:p>
          </p:txBody>
        </p:sp>
        <p:sp>
          <p:nvSpPr>
            <p:cNvPr id="60451" name="Oval 30"/>
            <p:cNvSpPr>
              <a:spLocks noChangeArrowheads="1"/>
            </p:cNvSpPr>
            <p:nvPr/>
          </p:nvSpPr>
          <p:spPr bwMode="auto">
            <a:xfrm>
              <a:off x="3936" y="1776"/>
              <a:ext cx="144" cy="192"/>
            </a:xfrm>
            <a:prstGeom prst="ellipse">
              <a:avLst/>
            </a:prstGeom>
            <a:solidFill>
              <a:srgbClr val="00FFFF"/>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a:latin typeface="Arial" panose="020B0604020202020204" pitchFamily="34" charset="0"/>
                </a:rPr>
                <a:t>2</a:t>
              </a:r>
            </a:p>
          </p:txBody>
        </p:sp>
        <p:sp>
          <p:nvSpPr>
            <p:cNvPr id="60452" name="Oval 31"/>
            <p:cNvSpPr>
              <a:spLocks noChangeArrowheads="1"/>
            </p:cNvSpPr>
            <p:nvPr/>
          </p:nvSpPr>
          <p:spPr bwMode="auto">
            <a:xfrm>
              <a:off x="3984" y="2544"/>
              <a:ext cx="144" cy="192"/>
            </a:xfrm>
            <a:prstGeom prst="ellipse">
              <a:avLst/>
            </a:prstGeom>
            <a:solidFill>
              <a:srgbClr val="00FF00"/>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a:latin typeface="Arial" panose="020B0604020202020204" pitchFamily="34" charset="0"/>
                </a:rPr>
                <a:t>3</a:t>
              </a:r>
            </a:p>
          </p:txBody>
        </p:sp>
        <p:sp>
          <p:nvSpPr>
            <p:cNvPr id="60453" name="Oval 32"/>
            <p:cNvSpPr>
              <a:spLocks noChangeArrowheads="1"/>
            </p:cNvSpPr>
            <p:nvPr/>
          </p:nvSpPr>
          <p:spPr bwMode="auto">
            <a:xfrm>
              <a:off x="2544" y="2544"/>
              <a:ext cx="144" cy="192"/>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a:latin typeface="Arial" panose="020B0604020202020204" pitchFamily="34" charset="0"/>
                </a:rPr>
                <a:t>6</a:t>
              </a:r>
            </a:p>
          </p:txBody>
        </p:sp>
        <p:sp>
          <p:nvSpPr>
            <p:cNvPr id="60454" name="Oval 33"/>
            <p:cNvSpPr>
              <a:spLocks noChangeArrowheads="1"/>
            </p:cNvSpPr>
            <p:nvPr/>
          </p:nvSpPr>
          <p:spPr bwMode="auto">
            <a:xfrm>
              <a:off x="2976" y="3072"/>
              <a:ext cx="144" cy="192"/>
            </a:xfrm>
            <a:prstGeom prst="ellipse">
              <a:avLst/>
            </a:prstGeom>
            <a:solidFill>
              <a:srgbClr val="00FF00"/>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a:latin typeface="Arial" panose="020B0604020202020204" pitchFamily="34" charset="0"/>
                </a:rPr>
                <a:t>5</a:t>
              </a:r>
            </a:p>
          </p:txBody>
        </p:sp>
        <p:sp>
          <p:nvSpPr>
            <p:cNvPr id="60455" name="Oval 34"/>
            <p:cNvSpPr>
              <a:spLocks noChangeArrowheads="1"/>
            </p:cNvSpPr>
            <p:nvPr/>
          </p:nvSpPr>
          <p:spPr bwMode="auto">
            <a:xfrm>
              <a:off x="3552" y="3072"/>
              <a:ext cx="144" cy="192"/>
            </a:xfrm>
            <a:prstGeom prst="ellipse">
              <a:avLst/>
            </a:prstGeom>
            <a:solidFill>
              <a:srgbClr val="FF00FF"/>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a:latin typeface="Arial" panose="020B0604020202020204" pitchFamily="34" charset="0"/>
                </a:rPr>
                <a:t>4</a:t>
              </a:r>
            </a:p>
          </p:txBody>
        </p:sp>
        <p:sp>
          <p:nvSpPr>
            <p:cNvPr id="60456" name="Line 35"/>
            <p:cNvSpPr>
              <a:spLocks noChangeShapeType="1"/>
            </p:cNvSpPr>
            <p:nvPr/>
          </p:nvSpPr>
          <p:spPr bwMode="auto">
            <a:xfrm>
              <a:off x="3408" y="1344"/>
              <a:ext cx="576"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57" name="Line 36"/>
            <p:cNvSpPr>
              <a:spLocks noChangeShapeType="1"/>
            </p:cNvSpPr>
            <p:nvPr/>
          </p:nvSpPr>
          <p:spPr bwMode="auto">
            <a:xfrm>
              <a:off x="3360" y="1440"/>
              <a:ext cx="62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58" name="Line 37"/>
            <p:cNvSpPr>
              <a:spLocks noChangeShapeType="1"/>
            </p:cNvSpPr>
            <p:nvPr/>
          </p:nvSpPr>
          <p:spPr bwMode="auto">
            <a:xfrm>
              <a:off x="3360" y="1440"/>
              <a:ext cx="240" cy="16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59" name="Line 38"/>
            <p:cNvSpPr>
              <a:spLocks noChangeShapeType="1"/>
            </p:cNvSpPr>
            <p:nvPr/>
          </p:nvSpPr>
          <p:spPr bwMode="auto">
            <a:xfrm flipH="1">
              <a:off x="3120" y="1968"/>
              <a:ext cx="864" cy="11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60" name="Line 39"/>
            <p:cNvSpPr>
              <a:spLocks noChangeShapeType="1"/>
            </p:cNvSpPr>
            <p:nvPr/>
          </p:nvSpPr>
          <p:spPr bwMode="auto">
            <a:xfrm flipH="1">
              <a:off x="2640" y="1872"/>
              <a:ext cx="12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61" name="Line 40"/>
            <p:cNvSpPr>
              <a:spLocks noChangeShapeType="1"/>
            </p:cNvSpPr>
            <p:nvPr/>
          </p:nvSpPr>
          <p:spPr bwMode="auto">
            <a:xfrm>
              <a:off x="2592" y="2016"/>
              <a:ext cx="0"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62" name="Line 41"/>
            <p:cNvSpPr>
              <a:spLocks noChangeShapeType="1"/>
            </p:cNvSpPr>
            <p:nvPr/>
          </p:nvSpPr>
          <p:spPr bwMode="auto">
            <a:xfrm>
              <a:off x="2688" y="2640"/>
              <a:ext cx="12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63" name="Line 42"/>
            <p:cNvSpPr>
              <a:spLocks noChangeShapeType="1"/>
            </p:cNvSpPr>
            <p:nvPr/>
          </p:nvSpPr>
          <p:spPr bwMode="auto">
            <a:xfrm flipH="1" flipV="1">
              <a:off x="2688" y="1872"/>
              <a:ext cx="432" cy="12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64" name="Line 43"/>
            <p:cNvSpPr>
              <a:spLocks noChangeShapeType="1"/>
            </p:cNvSpPr>
            <p:nvPr/>
          </p:nvSpPr>
          <p:spPr bwMode="auto">
            <a:xfrm flipH="1" flipV="1">
              <a:off x="2688" y="2640"/>
              <a:ext cx="912"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65" name="Line 44"/>
            <p:cNvSpPr>
              <a:spLocks noChangeShapeType="1"/>
            </p:cNvSpPr>
            <p:nvPr/>
          </p:nvSpPr>
          <p:spPr bwMode="auto">
            <a:xfrm flipV="1">
              <a:off x="2688" y="1440"/>
              <a:ext cx="624"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66" name="Line 45"/>
            <p:cNvSpPr>
              <a:spLocks noChangeShapeType="1"/>
            </p:cNvSpPr>
            <p:nvPr/>
          </p:nvSpPr>
          <p:spPr bwMode="auto">
            <a:xfrm>
              <a:off x="4032" y="19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67" name="Line 46"/>
            <p:cNvSpPr>
              <a:spLocks noChangeShapeType="1"/>
            </p:cNvSpPr>
            <p:nvPr/>
          </p:nvSpPr>
          <p:spPr bwMode="auto">
            <a:xfrm flipH="1">
              <a:off x="3648" y="1968"/>
              <a:ext cx="38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68" name="Line 47"/>
            <p:cNvSpPr>
              <a:spLocks noChangeShapeType="1"/>
            </p:cNvSpPr>
            <p:nvPr/>
          </p:nvSpPr>
          <p:spPr bwMode="auto">
            <a:xfrm flipH="1">
              <a:off x="3120" y="3168"/>
              <a:ext cx="4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69" name="Line 48"/>
            <p:cNvSpPr>
              <a:spLocks noChangeShapeType="1"/>
            </p:cNvSpPr>
            <p:nvPr/>
          </p:nvSpPr>
          <p:spPr bwMode="auto">
            <a:xfrm flipH="1" flipV="1">
              <a:off x="2640" y="2688"/>
              <a:ext cx="336"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70" name="Line 49"/>
            <p:cNvSpPr>
              <a:spLocks noChangeShapeType="1"/>
            </p:cNvSpPr>
            <p:nvPr/>
          </p:nvSpPr>
          <p:spPr bwMode="auto">
            <a:xfrm flipV="1">
              <a:off x="3648" y="2688"/>
              <a:ext cx="432"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71" name="Line 50"/>
            <p:cNvSpPr>
              <a:spLocks noChangeShapeType="1"/>
            </p:cNvSpPr>
            <p:nvPr/>
          </p:nvSpPr>
          <p:spPr bwMode="auto">
            <a:xfrm flipH="1" flipV="1">
              <a:off x="2688" y="1872"/>
              <a:ext cx="1296"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 name="Group 51"/>
          <p:cNvGrpSpPr>
            <a:grpSpLocks/>
          </p:cNvGrpSpPr>
          <p:nvPr/>
        </p:nvGrpSpPr>
        <p:grpSpPr bwMode="auto">
          <a:xfrm>
            <a:off x="8305801" y="2209801"/>
            <a:ext cx="2093913" cy="1920875"/>
            <a:chOff x="4272" y="1392"/>
            <a:chExt cx="1319" cy="1210"/>
          </a:xfrm>
        </p:grpSpPr>
        <p:sp>
          <p:nvSpPr>
            <p:cNvPr id="66590" name="Text Box 52"/>
            <p:cNvSpPr txBox="1">
              <a:spLocks noChangeArrowheads="1"/>
            </p:cNvSpPr>
            <p:nvPr/>
          </p:nvSpPr>
          <p:spPr bwMode="auto">
            <a:xfrm>
              <a:off x="4272" y="1392"/>
              <a:ext cx="579" cy="1210"/>
            </a:xfrm>
            <a:prstGeom prst="rect">
              <a:avLst/>
            </a:prstGeom>
            <a:noFill/>
            <a:ln w="9525">
              <a:noFill/>
              <a:miter lim="800000"/>
              <a:headEnd/>
              <a:tailEnd/>
            </a:ln>
          </p:spPr>
          <p:txBody>
            <a:bodyPr wrap="none">
              <a:spAutoFit/>
            </a:bodyPr>
            <a:lstStyle/>
            <a:p>
              <a:pPr algn="ctr" eaLnBrk="0" hangingPunct="0">
                <a:defRPr/>
              </a:pPr>
              <a:r>
                <a:rPr lang="en-US" sz="2000" dirty="0">
                  <a:latin typeface="Arial" charset="0"/>
                </a:rPr>
                <a:t>Time</a:t>
              </a:r>
            </a:p>
            <a:p>
              <a:pPr algn="ctr" eaLnBrk="0" hangingPunct="0">
                <a:defRPr/>
              </a:pPr>
              <a:r>
                <a:rPr lang="en-US" sz="2000" dirty="0">
                  <a:latin typeface="Arial" charset="0"/>
                </a:rPr>
                <a:t>Period</a:t>
              </a:r>
            </a:p>
            <a:p>
              <a:pPr algn="ctr" eaLnBrk="0" hangingPunct="0">
                <a:defRPr/>
              </a:pPr>
              <a:r>
                <a:rPr lang="en-US" sz="2000" dirty="0">
                  <a:solidFill>
                    <a:srgbClr val="C00000"/>
                  </a:solidFill>
                  <a:latin typeface="Arial" charset="0"/>
                </a:rPr>
                <a:t>I</a:t>
              </a:r>
            </a:p>
            <a:p>
              <a:pPr algn="ctr" eaLnBrk="0" hangingPunct="0">
                <a:defRPr/>
              </a:pPr>
              <a:r>
                <a:rPr lang="en-US" sz="2000" dirty="0">
                  <a:solidFill>
                    <a:schemeClr val="accent5"/>
                  </a:solidFill>
                  <a:latin typeface="Arial" charset="0"/>
                </a:rPr>
                <a:t>II</a:t>
              </a:r>
            </a:p>
            <a:p>
              <a:pPr algn="ctr" eaLnBrk="0" hangingPunct="0">
                <a:defRPr/>
              </a:pPr>
              <a:r>
                <a:rPr lang="en-US" sz="2000" dirty="0">
                  <a:solidFill>
                    <a:srgbClr val="66FF33"/>
                  </a:solidFill>
                  <a:latin typeface="Arial" charset="0"/>
                </a:rPr>
                <a:t>III</a:t>
              </a:r>
            </a:p>
            <a:p>
              <a:pPr algn="ctr" eaLnBrk="0" hangingPunct="0">
                <a:defRPr/>
              </a:pPr>
              <a:r>
                <a:rPr lang="en-US" sz="2000" dirty="0">
                  <a:solidFill>
                    <a:srgbClr val="CC00CC"/>
                  </a:solidFill>
                  <a:latin typeface="Arial" charset="0"/>
                </a:rPr>
                <a:t>IV</a:t>
              </a:r>
            </a:p>
          </p:txBody>
        </p:sp>
        <p:sp>
          <p:nvSpPr>
            <p:cNvPr id="60448" name="Text Box 53"/>
            <p:cNvSpPr txBox="1">
              <a:spLocks noChangeArrowheads="1"/>
            </p:cNvSpPr>
            <p:nvPr/>
          </p:nvSpPr>
          <p:spPr bwMode="auto">
            <a:xfrm>
              <a:off x="4879" y="1392"/>
              <a:ext cx="712"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a:latin typeface="Arial" panose="020B0604020202020204" pitchFamily="34" charset="0"/>
                </a:rPr>
                <a:t>Courses</a:t>
              </a:r>
            </a:p>
            <a:p>
              <a:pPr algn="ctr"/>
              <a:endParaRPr lang="en-US" altLang="en-US" sz="2000">
                <a:latin typeface="Arial" panose="020B0604020202020204" pitchFamily="34" charset="0"/>
              </a:endParaRPr>
            </a:p>
            <a:p>
              <a:pPr algn="ctr"/>
              <a:r>
                <a:rPr lang="en-US" altLang="en-US" sz="2000">
                  <a:latin typeface="Arial" panose="020B0604020202020204" pitchFamily="34" charset="0"/>
                </a:rPr>
                <a:t>1,6</a:t>
              </a:r>
            </a:p>
            <a:p>
              <a:pPr algn="ctr"/>
              <a:r>
                <a:rPr lang="en-US" altLang="en-US" sz="2000">
                  <a:latin typeface="Arial" panose="020B0604020202020204" pitchFamily="34" charset="0"/>
                </a:rPr>
                <a:t>2</a:t>
              </a:r>
            </a:p>
            <a:p>
              <a:pPr algn="ctr"/>
              <a:r>
                <a:rPr lang="en-US" altLang="en-US" sz="2000">
                  <a:latin typeface="Arial" panose="020B0604020202020204" pitchFamily="34" charset="0"/>
                </a:rPr>
                <a:t>3,5</a:t>
              </a:r>
            </a:p>
            <a:p>
              <a:pPr algn="ctr"/>
              <a:r>
                <a:rPr lang="en-US" altLang="en-US" sz="2000">
                  <a:latin typeface="Arial" panose="020B0604020202020204" pitchFamily="34" charset="0"/>
                </a:rPr>
                <a:t>4,7</a:t>
              </a:r>
            </a:p>
          </p:txBody>
        </p:sp>
      </p:grpSp>
      <p:sp>
        <p:nvSpPr>
          <p:cNvPr id="55" name="TextBox 54"/>
          <p:cNvSpPr txBox="1">
            <a:spLocks noChangeArrowheads="1"/>
          </p:cNvSpPr>
          <p:nvPr/>
        </p:nvSpPr>
        <p:spPr bwMode="auto">
          <a:xfrm>
            <a:off x="7772401" y="5486400"/>
            <a:ext cx="25447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b="1">
                <a:solidFill>
                  <a:srgbClr val="FF0000"/>
                </a:solidFill>
              </a:rPr>
              <a:t>Why is mimimum</a:t>
            </a:r>
          </a:p>
          <a:p>
            <a:pPr eaLnBrk="1" hangingPunct="1"/>
            <a:r>
              <a:rPr lang="en-US" altLang="en-US" b="1">
                <a:solidFill>
                  <a:srgbClr val="FF0000"/>
                </a:solidFill>
              </a:rPr>
              <a:t>number of colors</a:t>
            </a:r>
          </a:p>
          <a:p>
            <a:pPr eaLnBrk="1" hangingPunct="1"/>
            <a:r>
              <a:rPr lang="en-US" altLang="en-US" b="1">
                <a:solidFill>
                  <a:srgbClr val="FF0000"/>
                </a:solidFill>
              </a:rPr>
              <a:t>useful?</a:t>
            </a:r>
          </a:p>
        </p:txBody>
      </p:sp>
    </p:spTree>
    <p:extLst>
      <p:ext uri="{BB962C8B-B14F-4D97-AF65-F5344CB8AC3E}">
        <p14:creationId xmlns:p14="http://schemas.microsoft.com/office/powerpoint/2010/main" val="3769656100"/>
      </p:ext>
    </p:extLst>
  </p:cSld>
  <p:clrMapOvr>
    <a:masterClrMapping/>
  </p:clrMapOvr>
  <mc:AlternateContent xmlns:mc="http://schemas.openxmlformats.org/markup-compatibility/2006" xmlns:p14="http://schemas.microsoft.com/office/powerpoint/2010/main">
    <mc:Choice Requires="p14">
      <p:transition spd="slow" p14:dur="2000" advTm="100"/>
    </mc:Choice>
    <mc:Fallback xmlns="">
      <p:transition spd="slow" advTm="1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2" fill="hold" nodeType="clickEffect">
                                  <p:stCondLst>
                                    <p:cond delay="0"/>
                                  </p:stCondLst>
                                  <p:childTnLst>
                                    <p:set>
                                      <p:cBhvr>
                                        <p:cTn id="14" dur="1" fill="hold">
                                          <p:stCondLst>
                                            <p:cond delay="0"/>
                                          </p:stCondLst>
                                        </p:cTn>
                                        <p:tgtEl>
                                          <p:spTgt spid="55">
                                            <p:txEl>
                                              <p:pRg st="0" end="0"/>
                                            </p:txEl>
                                          </p:spTgt>
                                        </p:tgtEl>
                                        <p:attrNameLst>
                                          <p:attrName>style.visibility</p:attrName>
                                        </p:attrNameLst>
                                      </p:cBhvr>
                                      <p:to>
                                        <p:strVal val="visible"/>
                                      </p:to>
                                    </p:set>
                                    <p:anim calcmode="lin" valueType="num">
                                      <p:cBhvr additive="base">
                                        <p:cTn id="15" dur="5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55">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55">
                                            <p:txEl>
                                              <p:pRg st="1" end="1"/>
                                            </p:txEl>
                                          </p:spTgt>
                                        </p:tgtEl>
                                        <p:attrNameLst>
                                          <p:attrName>style.visibility</p:attrName>
                                        </p:attrNameLst>
                                      </p:cBhvr>
                                      <p:to>
                                        <p:strVal val="visible"/>
                                      </p:to>
                                    </p:set>
                                    <p:anim calcmode="lin" valueType="num">
                                      <p:cBhvr additive="base">
                                        <p:cTn id="19" dur="500" fill="hold"/>
                                        <p:tgtEl>
                                          <p:spTgt spid="55">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5">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55">
                                            <p:txEl>
                                              <p:pRg st="2" end="2"/>
                                            </p:txEl>
                                          </p:spTgt>
                                        </p:tgtEl>
                                        <p:attrNameLst>
                                          <p:attrName>style.visibility</p:attrName>
                                        </p:attrNameLst>
                                      </p:cBhvr>
                                      <p:to>
                                        <p:strVal val="visible"/>
                                      </p:to>
                                    </p:set>
                                    <p:anim calcmode="lin" valueType="num">
                                      <p:cBhvr additive="base">
                                        <p:cTn id="23" dur="500" fill="hold"/>
                                        <p:tgtEl>
                                          <p:spTgt spid="55">
                                            <p:txEl>
                                              <p:pRg st="2" end="2"/>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5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5B74750-C7D6-4FD3-AEC4-05ED1A145E7B}" type="slidenum">
              <a:rPr lang="en-US" altLang="en-US" sz="1400"/>
              <a:pPr eaLnBrk="1" hangingPunct="1"/>
              <a:t>25</a:t>
            </a:fld>
            <a:endParaRPr lang="en-US" altLang="en-US" sz="1400"/>
          </a:p>
        </p:txBody>
      </p:sp>
      <p:sp>
        <p:nvSpPr>
          <p:cNvPr id="61443" name="Rectangle 2"/>
          <p:cNvSpPr>
            <a:spLocks noGrp="1" noChangeArrowheads="1"/>
          </p:cNvSpPr>
          <p:nvPr>
            <p:ph type="title"/>
          </p:nvPr>
        </p:nvSpPr>
        <p:spPr/>
        <p:txBody>
          <a:bodyPr/>
          <a:lstStyle/>
          <a:p>
            <a:pPr eaLnBrk="1" hangingPunct="1"/>
            <a:r>
              <a:rPr lang="en-US" altLang="en-US"/>
              <a:t>Frequency Assignments</a:t>
            </a:r>
          </a:p>
        </p:txBody>
      </p:sp>
      <p:sp>
        <p:nvSpPr>
          <p:cNvPr id="61444" name="Rectangle 3"/>
          <p:cNvSpPr>
            <a:spLocks noGrp="1" noChangeArrowheads="1"/>
          </p:cNvSpPr>
          <p:nvPr>
            <p:ph type="body" idx="1"/>
          </p:nvPr>
        </p:nvSpPr>
        <p:spPr>
          <a:xfrm>
            <a:off x="838200" y="1447800"/>
            <a:ext cx="10515600" cy="2743200"/>
          </a:xfrm>
        </p:spPr>
        <p:txBody>
          <a:bodyPr>
            <a:noAutofit/>
          </a:bodyPr>
          <a:lstStyle/>
          <a:p>
            <a:pPr eaLnBrk="1" hangingPunct="1"/>
            <a:endParaRPr lang="en-US" altLang="en-US" dirty="0"/>
          </a:p>
          <a:p>
            <a:pPr marL="0" indent="0" eaLnBrk="1" hangingPunct="1">
              <a:lnSpc>
                <a:spcPct val="110000"/>
              </a:lnSpc>
              <a:buNone/>
            </a:pPr>
            <a:r>
              <a:rPr lang="en-US" altLang="en-US" dirty="0">
                <a:latin typeface="Arial" panose="020B0604020202020204" pitchFamily="34" charset="0"/>
              </a:rPr>
              <a:t>T.V. channels 2 through 13 are assigned to stations in North America so that no two stations within 150 miles can operate on the same channel. How can the assignment of channels be modeled as a graph coloring?</a:t>
            </a:r>
          </a:p>
        </p:txBody>
      </p:sp>
      <p:sp>
        <p:nvSpPr>
          <p:cNvPr id="709636" name="Text Box 4"/>
          <p:cNvSpPr txBox="1">
            <a:spLocks noChangeArrowheads="1"/>
          </p:cNvSpPr>
          <p:nvPr/>
        </p:nvSpPr>
        <p:spPr bwMode="auto">
          <a:xfrm>
            <a:off x="1037969" y="4191000"/>
            <a:ext cx="1016961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342900" indent="-342900">
              <a:buFont typeface="Arial" panose="020B0604020202020204" pitchFamily="34" charset="0"/>
              <a:buChar char="•"/>
            </a:pPr>
            <a:r>
              <a:rPr lang="en-US" altLang="en-US" dirty="0">
                <a:latin typeface="Arial" panose="020B0604020202020204" pitchFamily="34" charset="0"/>
              </a:rPr>
              <a:t>A vertex corresponds to one station </a:t>
            </a:r>
          </a:p>
          <a:p>
            <a:pPr marL="342900" indent="-342900">
              <a:buFont typeface="Arial" panose="020B0604020202020204" pitchFamily="34" charset="0"/>
              <a:buChar char="•"/>
            </a:pPr>
            <a:r>
              <a:rPr lang="en-US" altLang="en-US" dirty="0">
                <a:latin typeface="Arial" panose="020B0604020202020204" pitchFamily="34" charset="0"/>
              </a:rPr>
              <a:t>There is a edge between two vertices if they are located within 150 miles of each other</a:t>
            </a:r>
            <a:r>
              <a:rPr lang="en-US" altLang="en-US" dirty="0">
                <a:solidFill>
                  <a:schemeClr val="hlink"/>
                </a:solidFill>
                <a:latin typeface="Arial" panose="020B0604020202020204" pitchFamily="34" charset="0"/>
              </a:rPr>
              <a:t> </a:t>
            </a:r>
          </a:p>
          <a:p>
            <a:pPr marL="342900" indent="-342900">
              <a:buFont typeface="Arial" panose="020B0604020202020204" pitchFamily="34" charset="0"/>
              <a:buChar char="•"/>
            </a:pPr>
            <a:r>
              <a:rPr lang="en-US" altLang="en-US" dirty="0">
                <a:latin typeface="Arial" panose="020B0604020202020204" pitchFamily="34" charset="0"/>
              </a:rPr>
              <a:t>Coloring of graph --- corresponds to a valid assignment of channels; each color represents a different channel.</a:t>
            </a:r>
          </a:p>
        </p:txBody>
      </p:sp>
    </p:spTree>
    <p:extLst>
      <p:ext uri="{BB962C8B-B14F-4D97-AF65-F5344CB8AC3E}">
        <p14:creationId xmlns:p14="http://schemas.microsoft.com/office/powerpoint/2010/main" val="1621381044"/>
      </p:ext>
    </p:extLst>
  </p:cSld>
  <p:clrMapOvr>
    <a:masterClrMapping/>
  </p:clrMapOvr>
  <mc:AlternateContent xmlns:mc="http://schemas.openxmlformats.org/markup-compatibility/2006" xmlns:p14="http://schemas.microsoft.com/office/powerpoint/2010/main">
    <mc:Choice Requires="p14">
      <p:transition spd="slow" p14:dur="2000" advTm="100"/>
    </mc:Choice>
    <mc:Fallback xmlns="">
      <p:transition spd="slow" advTm="1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96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9636"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03C1F86-7B86-4896-AEFB-288F07DC92D5}" type="slidenum">
              <a:rPr lang="en-US" altLang="en-US" sz="1400"/>
              <a:pPr eaLnBrk="1" hangingPunct="1"/>
              <a:t>26</a:t>
            </a:fld>
            <a:endParaRPr lang="en-US" altLang="en-US" sz="1400"/>
          </a:p>
        </p:txBody>
      </p:sp>
      <p:sp>
        <p:nvSpPr>
          <p:cNvPr id="62467" name="Rectangle 2"/>
          <p:cNvSpPr>
            <a:spLocks noGrp="1" noChangeArrowheads="1"/>
          </p:cNvSpPr>
          <p:nvPr>
            <p:ph type="title"/>
          </p:nvPr>
        </p:nvSpPr>
        <p:spPr/>
        <p:txBody>
          <a:bodyPr/>
          <a:lstStyle/>
          <a:p>
            <a:pPr eaLnBrk="1" hangingPunct="1"/>
            <a:r>
              <a:rPr lang="en-US" altLang="en-US"/>
              <a:t>Index Registers</a:t>
            </a:r>
          </a:p>
        </p:txBody>
      </p:sp>
      <p:sp>
        <p:nvSpPr>
          <p:cNvPr id="62468" name="Rectangle 3"/>
          <p:cNvSpPr>
            <a:spLocks noGrp="1" noChangeArrowheads="1"/>
          </p:cNvSpPr>
          <p:nvPr>
            <p:ph type="body" idx="1"/>
          </p:nvPr>
        </p:nvSpPr>
        <p:spPr>
          <a:xfrm>
            <a:off x="951470" y="2209800"/>
            <a:ext cx="10402330" cy="1828800"/>
          </a:xfrm>
        </p:spPr>
        <p:txBody>
          <a:bodyPr>
            <a:normAutofit/>
          </a:bodyPr>
          <a:lstStyle/>
          <a:p>
            <a:pPr marL="0" indent="0" eaLnBrk="1" hangingPunct="1">
              <a:buNone/>
            </a:pPr>
            <a:r>
              <a:rPr lang="en-US" altLang="en-US" dirty="0"/>
              <a:t>In efficient compilers the execution of loops can be speeded up by storing frequently used variables temporarily in registers in the central processing unit, instead of the regular memory. For a given loop, how many index registers are needed?</a:t>
            </a:r>
          </a:p>
          <a:p>
            <a:pPr marL="0" indent="0" eaLnBrk="1" hangingPunct="1">
              <a:buNone/>
            </a:pPr>
            <a:endParaRPr lang="en-US" altLang="en-US" dirty="0"/>
          </a:p>
        </p:txBody>
      </p:sp>
      <p:sp>
        <p:nvSpPr>
          <p:cNvPr id="710660" name="Rectangle 4"/>
          <p:cNvSpPr>
            <a:spLocks noChangeArrowheads="1"/>
          </p:cNvSpPr>
          <p:nvPr/>
        </p:nvSpPr>
        <p:spPr bwMode="auto">
          <a:xfrm>
            <a:off x="1037968" y="4191001"/>
            <a:ext cx="10315832" cy="208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342900" indent="-342900" eaLnBrk="1" hangingPunct="1">
              <a:spcBef>
                <a:spcPct val="20000"/>
              </a:spcBef>
              <a:buFont typeface="Arial" panose="020B0604020202020204" pitchFamily="34" charset="0"/>
              <a:buChar char="•"/>
            </a:pPr>
            <a:r>
              <a:rPr lang="en-US" altLang="en-US" dirty="0"/>
              <a:t> Each vertex corresponds to a variable in the loop.</a:t>
            </a:r>
          </a:p>
          <a:p>
            <a:pPr marL="342900" indent="-342900" eaLnBrk="1" hangingPunct="1">
              <a:spcBef>
                <a:spcPct val="20000"/>
              </a:spcBef>
              <a:buFont typeface="Arial" panose="020B0604020202020204" pitchFamily="34" charset="0"/>
              <a:buChar char="•"/>
            </a:pPr>
            <a:r>
              <a:rPr lang="en-US" altLang="en-US" dirty="0"/>
              <a:t> An edge between two vertices denotes the fact that the    corresponding variables must be stored in registers </a:t>
            </a:r>
            <a:r>
              <a:rPr lang="en-US" altLang="en-US" dirty="0">
                <a:solidFill>
                  <a:srgbClr val="FF0000"/>
                </a:solidFill>
              </a:rPr>
              <a:t>at the same time</a:t>
            </a:r>
            <a:r>
              <a:rPr lang="en-US" altLang="en-US" dirty="0"/>
              <a:t> during the execution of the loop.</a:t>
            </a:r>
          </a:p>
          <a:p>
            <a:pPr marL="342900" indent="-342900" eaLnBrk="1" hangingPunct="1">
              <a:spcBef>
                <a:spcPct val="20000"/>
              </a:spcBef>
              <a:buFont typeface="Arial" panose="020B0604020202020204" pitchFamily="34" charset="0"/>
              <a:buChar char="•"/>
            </a:pPr>
            <a:r>
              <a:rPr lang="en-US" altLang="en-US" dirty="0"/>
              <a:t> Chromatic number of the graph gives the number of index registers needed.</a:t>
            </a:r>
          </a:p>
        </p:txBody>
      </p:sp>
    </p:spTree>
    <p:extLst>
      <p:ext uri="{BB962C8B-B14F-4D97-AF65-F5344CB8AC3E}">
        <p14:creationId xmlns:p14="http://schemas.microsoft.com/office/powerpoint/2010/main" val="4000790499"/>
      </p:ext>
    </p:extLst>
  </p:cSld>
  <p:clrMapOvr>
    <a:masterClrMapping/>
  </p:clrMapOvr>
  <mc:AlternateContent xmlns:mc="http://schemas.openxmlformats.org/markup-compatibility/2006" xmlns:p14="http://schemas.microsoft.com/office/powerpoint/2010/main">
    <mc:Choice Requires="p14">
      <p:transition spd="slow" p14:dur="2000" advTm="100"/>
    </mc:Choice>
    <mc:Fallback xmlns="">
      <p:transition spd="slow" advTm="1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6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6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E0DC97AA-55D8-4005-8790-6BACD20DF9E9}" type="slidenum">
              <a:rPr lang="en-US" altLang="en-US" sz="1400"/>
              <a:pPr eaLnBrk="1" hangingPunct="1"/>
              <a:t>27</a:t>
            </a:fld>
            <a:endParaRPr lang="en-US" altLang="en-US" sz="1400"/>
          </a:p>
        </p:txBody>
      </p:sp>
      <p:sp>
        <p:nvSpPr>
          <p:cNvPr id="63491" name="Rectangle 2"/>
          <p:cNvSpPr>
            <a:spLocks noGrp="1" noChangeArrowheads="1"/>
          </p:cNvSpPr>
          <p:nvPr>
            <p:ph type="title"/>
          </p:nvPr>
        </p:nvSpPr>
        <p:spPr/>
        <p:txBody>
          <a:bodyPr/>
          <a:lstStyle/>
          <a:p>
            <a:pPr eaLnBrk="1" hangingPunct="1"/>
            <a:r>
              <a:rPr lang="en-US" altLang="en-US" b="1" dirty="0"/>
              <a:t>Example 2: Traveling Salesman</a:t>
            </a:r>
          </a:p>
        </p:txBody>
      </p:sp>
      <p:pic>
        <p:nvPicPr>
          <p:cNvPr id="6349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804" y="2372497"/>
            <a:ext cx="4188523" cy="217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3" name="Text Box 4"/>
          <p:cNvSpPr txBox="1">
            <a:spLocks noChangeArrowheads="1"/>
          </p:cNvSpPr>
          <p:nvPr/>
        </p:nvSpPr>
        <p:spPr bwMode="auto">
          <a:xfrm>
            <a:off x="666750" y="1722438"/>
            <a:ext cx="86998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800" dirty="0"/>
              <a:t>Find a closed tour of minimum length visiting all the cities.</a:t>
            </a:r>
          </a:p>
        </p:txBody>
      </p:sp>
      <p:sp>
        <p:nvSpPr>
          <p:cNvPr id="63494" name="Text Box 6"/>
          <p:cNvSpPr txBox="1">
            <a:spLocks noChangeArrowheads="1"/>
          </p:cNvSpPr>
          <p:nvPr/>
        </p:nvSpPr>
        <p:spPr bwMode="auto">
          <a:xfrm>
            <a:off x="666750" y="4678362"/>
            <a:ext cx="9498113"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800" dirty="0"/>
              <a:t>TSP </a:t>
            </a:r>
            <a:r>
              <a:rPr lang="en-US" altLang="en-US" sz="2800" dirty="0">
                <a:sym typeface="Wingdings" panose="05000000000000000000" pitchFamily="2" charset="2"/>
              </a:rPr>
              <a:t> </a:t>
            </a:r>
            <a:r>
              <a:rPr lang="en-US" altLang="en-US" sz="2800" dirty="0"/>
              <a:t>lots of applications: </a:t>
            </a:r>
          </a:p>
          <a:p>
            <a:pPr eaLnBrk="1" hangingPunct="1"/>
            <a:r>
              <a:rPr lang="en-US" altLang="en-US" dirty="0"/>
              <a:t>Transportation related: scheduling deliveries</a:t>
            </a:r>
          </a:p>
          <a:p>
            <a:pPr eaLnBrk="1" hangingPunct="1"/>
            <a:r>
              <a:rPr lang="en-US" altLang="en-US" dirty="0"/>
              <a:t>Many others: e.g., Scheduling of a machine to drill holes in a circuit board ;</a:t>
            </a:r>
          </a:p>
          <a:p>
            <a:pPr eaLnBrk="1" hangingPunct="1"/>
            <a:r>
              <a:rPr lang="en-US" altLang="en-US" dirty="0"/>
              <a:t>Genome sequencing; </a:t>
            </a:r>
            <a:r>
              <a:rPr lang="en-US" altLang="en-US" dirty="0" err="1"/>
              <a:t>etc</a:t>
            </a:r>
            <a:endParaRPr lang="en-US" altLang="en-US" dirty="0"/>
          </a:p>
          <a:p>
            <a:pPr eaLnBrk="1" hangingPunct="1"/>
            <a:endParaRPr lang="en-US" altLang="en-US" dirty="0"/>
          </a:p>
        </p:txBody>
      </p:sp>
    </p:spTree>
    <p:extLst>
      <p:ext uri="{BB962C8B-B14F-4D97-AF65-F5344CB8AC3E}">
        <p14:creationId xmlns:p14="http://schemas.microsoft.com/office/powerpoint/2010/main" val="227465425"/>
      </p:ext>
    </p:extLst>
  </p:cSld>
  <p:clrMapOvr>
    <a:masterClrMapping/>
  </p:clrMapOvr>
  <mc:AlternateContent xmlns:mc="http://schemas.openxmlformats.org/markup-compatibility/2006" xmlns:p14="http://schemas.microsoft.com/office/powerpoint/2010/main">
    <mc:Choice Requires="p14">
      <p:transition spd="slow" p14:dur="2000" advTm="64"/>
    </mc:Choice>
    <mc:Fallback xmlns="">
      <p:transition spd="slow" advTm="64"/>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336C0B59-8586-4B9D-BDCB-76A08A738435}" type="slidenum">
              <a:rPr lang="en-US" altLang="en-US" sz="1400"/>
              <a:pPr eaLnBrk="1" hangingPunct="1"/>
              <a:t>28</a:t>
            </a:fld>
            <a:endParaRPr lang="en-US" altLang="en-US" sz="1400"/>
          </a:p>
        </p:txBody>
      </p:sp>
      <p:sp>
        <p:nvSpPr>
          <p:cNvPr id="64515" name="Rectangle 3"/>
          <p:cNvSpPr>
            <a:spLocks noGrp="1" noChangeArrowheads="1"/>
          </p:cNvSpPr>
          <p:nvPr>
            <p:ph type="body" idx="1"/>
          </p:nvPr>
        </p:nvSpPr>
        <p:spPr>
          <a:xfrm>
            <a:off x="605481" y="609600"/>
            <a:ext cx="11108724" cy="4114800"/>
          </a:xfrm>
        </p:spPr>
        <p:txBody>
          <a:bodyPr>
            <a:normAutofit/>
          </a:bodyPr>
          <a:lstStyle/>
          <a:p>
            <a:pPr eaLnBrk="1" hangingPunct="1">
              <a:buFontTx/>
              <a:buNone/>
            </a:pPr>
            <a:r>
              <a:rPr lang="en-US" altLang="en-US" sz="3600" dirty="0"/>
              <a:t>13,509 cities in the US (with populations &gt; 500)</a:t>
            </a:r>
          </a:p>
        </p:txBody>
      </p:sp>
      <p:pic>
        <p:nvPicPr>
          <p:cNvPr id="645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246" y="1124466"/>
            <a:ext cx="6697062" cy="4123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Rectangle 5"/>
          <p:cNvSpPr>
            <a:spLocks noChangeArrowheads="1"/>
          </p:cNvSpPr>
          <p:nvPr/>
        </p:nvSpPr>
        <p:spPr bwMode="auto">
          <a:xfrm>
            <a:off x="605481" y="5410200"/>
            <a:ext cx="101078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800" dirty="0"/>
              <a:t>13508!= 1.4759774188460148199751342753208e+49936</a:t>
            </a:r>
          </a:p>
        </p:txBody>
      </p:sp>
    </p:spTree>
    <p:extLst>
      <p:ext uri="{BB962C8B-B14F-4D97-AF65-F5344CB8AC3E}">
        <p14:creationId xmlns:p14="http://schemas.microsoft.com/office/powerpoint/2010/main" val="883420640"/>
      </p:ext>
    </p:extLst>
  </p:cSld>
  <p:clrMapOvr>
    <a:masterClrMapping/>
  </p:clrMapOvr>
  <mc:AlternateContent xmlns:mc="http://schemas.openxmlformats.org/markup-compatibility/2006" xmlns:p14="http://schemas.microsoft.com/office/powerpoint/2010/main">
    <mc:Choice Requires="p14">
      <p:transition spd="slow" p14:dur="2000" advTm="64"/>
    </mc:Choice>
    <mc:Fallback xmlns="">
      <p:transition spd="slow" advTm="64"/>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3903" y="704336"/>
            <a:ext cx="8677984" cy="5955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Text Box 6"/>
          <p:cNvSpPr txBox="1">
            <a:spLocks noChangeArrowheads="1"/>
          </p:cNvSpPr>
          <p:nvPr/>
        </p:nvSpPr>
        <p:spPr bwMode="auto">
          <a:xfrm>
            <a:off x="716691" y="5616147"/>
            <a:ext cx="331161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3200" b="1" dirty="0">
                <a:solidFill>
                  <a:schemeClr val="accent2"/>
                </a:solidFill>
              </a:rPr>
              <a:t>The optimal tour!</a:t>
            </a:r>
          </a:p>
        </p:txBody>
      </p:sp>
    </p:spTree>
    <p:extLst>
      <p:ext uri="{BB962C8B-B14F-4D97-AF65-F5344CB8AC3E}">
        <p14:creationId xmlns:p14="http://schemas.microsoft.com/office/powerpoint/2010/main" val="814265760"/>
      </p:ext>
    </p:extLst>
  </p:cSld>
  <p:clrMapOvr>
    <a:masterClrMapping/>
  </p:clrMapOvr>
  <mc:AlternateContent xmlns:mc="http://schemas.openxmlformats.org/markup-compatibility/2006" xmlns:p14="http://schemas.microsoft.com/office/powerpoint/2010/main">
    <mc:Choice Requires="p14">
      <p:transition spd="slow" p14:dur="2000" advTm="64"/>
    </mc:Choice>
    <mc:Fallback xmlns="">
      <p:transition spd="slow" advTm="64"/>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a:bodyPr>
          <a:lstStyle/>
          <a:p>
            <a:pPr eaLnBrk="1" hangingPunct="1"/>
            <a:r>
              <a:rPr lang="en-US" altLang="en-US" sz="5400" dirty="0"/>
              <a:t>Syllabus Review</a:t>
            </a:r>
          </a:p>
        </p:txBody>
      </p:sp>
    </p:spTree>
    <p:extLst>
      <p:ext uri="{BB962C8B-B14F-4D97-AF65-F5344CB8AC3E}">
        <p14:creationId xmlns:p14="http://schemas.microsoft.com/office/powerpoint/2010/main" val="9629585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F5749AB-B8AA-44A1-969C-6DAB1C547451}" type="slidenum">
              <a:rPr lang="en-US" altLang="en-US" sz="1400"/>
              <a:pPr eaLnBrk="1" hangingPunct="1"/>
              <a:t>30</a:t>
            </a:fld>
            <a:endParaRPr lang="en-US" altLang="en-US" sz="1400"/>
          </a:p>
        </p:txBody>
      </p:sp>
      <p:sp>
        <p:nvSpPr>
          <p:cNvPr id="66563" name="Rectangle 2"/>
          <p:cNvSpPr>
            <a:spLocks noGrp="1" noChangeArrowheads="1"/>
          </p:cNvSpPr>
          <p:nvPr>
            <p:ph type="title"/>
          </p:nvPr>
        </p:nvSpPr>
        <p:spPr/>
        <p:txBody>
          <a:bodyPr/>
          <a:lstStyle/>
          <a:p>
            <a:pPr eaLnBrk="1" hangingPunct="1"/>
            <a:r>
              <a:rPr lang="en-US" altLang="en-US" b="1" dirty="0">
                <a:solidFill>
                  <a:srgbClr val="FF0000"/>
                </a:solidFill>
              </a:rPr>
              <a:t>Probability and Chance</a:t>
            </a:r>
          </a:p>
        </p:txBody>
      </p:sp>
      <p:sp>
        <p:nvSpPr>
          <p:cNvPr id="66564" name="Rectangle 3"/>
          <p:cNvSpPr>
            <a:spLocks noGrp="1" noChangeArrowheads="1"/>
          </p:cNvSpPr>
          <p:nvPr>
            <p:ph type="body" idx="1"/>
          </p:nvPr>
        </p:nvSpPr>
        <p:spPr>
          <a:xfrm>
            <a:off x="679622" y="1408670"/>
            <a:ext cx="10886302" cy="4947680"/>
          </a:xfrm>
        </p:spPr>
        <p:txBody>
          <a:bodyPr>
            <a:noAutofit/>
          </a:bodyPr>
          <a:lstStyle/>
          <a:p>
            <a:pPr eaLnBrk="1" hangingPunct="1">
              <a:lnSpc>
                <a:spcPct val="80000"/>
              </a:lnSpc>
              <a:buFontTx/>
              <a:buNone/>
            </a:pPr>
            <a:r>
              <a:rPr lang="en-US" altLang="en-US" sz="2600" dirty="0"/>
              <a:t>Importance of concepts from probability is rapidly increasing in CS:</a:t>
            </a:r>
          </a:p>
          <a:p>
            <a:pPr eaLnBrk="1" hangingPunct="1">
              <a:lnSpc>
                <a:spcPct val="80000"/>
              </a:lnSpc>
              <a:buFontTx/>
              <a:buNone/>
            </a:pPr>
            <a:endParaRPr lang="en-US" altLang="en-US" sz="2600" dirty="0"/>
          </a:p>
          <a:p>
            <a:pPr eaLnBrk="1" hangingPunct="1">
              <a:lnSpc>
                <a:spcPct val="80000"/>
              </a:lnSpc>
            </a:pPr>
            <a:r>
              <a:rPr lang="en-US" altLang="en-US" sz="2600" dirty="0">
                <a:solidFill>
                  <a:srgbClr val="FF0000"/>
                </a:solidFill>
              </a:rPr>
              <a:t>Randomized algorithms </a:t>
            </a:r>
            <a:r>
              <a:rPr lang="en-US" altLang="en-US" sz="2600" dirty="0"/>
              <a:t>(e.g. primality testing; randomized search algorithms, such as simulated annealing, Google’s PageRank, “just” a random walk on the web!) In computation, having a few random bits really helps!</a:t>
            </a:r>
          </a:p>
          <a:p>
            <a:pPr eaLnBrk="1" hangingPunct="1">
              <a:lnSpc>
                <a:spcPct val="80000"/>
              </a:lnSpc>
            </a:pPr>
            <a:endParaRPr lang="en-US" altLang="en-US" sz="2600" dirty="0"/>
          </a:p>
          <a:p>
            <a:pPr eaLnBrk="1" hangingPunct="1">
              <a:lnSpc>
                <a:spcPct val="80000"/>
              </a:lnSpc>
            </a:pPr>
            <a:r>
              <a:rPr lang="en-US" altLang="en-US" sz="2600" dirty="0">
                <a:solidFill>
                  <a:srgbClr val="FF0000"/>
                </a:solidFill>
              </a:rPr>
              <a:t>Machine Learning </a:t>
            </a:r>
            <a:r>
              <a:rPr lang="en-US" altLang="en-US" sz="2600" dirty="0"/>
              <a:t>/ Data Mining: Find statistical regularities in large amounts of data. (e.g. Naïve Bayes alg.)</a:t>
            </a:r>
          </a:p>
          <a:p>
            <a:pPr eaLnBrk="1" hangingPunct="1">
              <a:lnSpc>
                <a:spcPct val="80000"/>
              </a:lnSpc>
            </a:pPr>
            <a:endParaRPr lang="en-US" altLang="en-US" sz="2600" dirty="0"/>
          </a:p>
          <a:p>
            <a:pPr eaLnBrk="1" hangingPunct="1">
              <a:lnSpc>
                <a:spcPct val="80000"/>
              </a:lnSpc>
            </a:pPr>
            <a:r>
              <a:rPr lang="en-US" altLang="en-US" sz="2600" dirty="0">
                <a:solidFill>
                  <a:srgbClr val="FF0000"/>
                </a:solidFill>
              </a:rPr>
              <a:t>Natural language understanding</a:t>
            </a:r>
            <a:r>
              <a:rPr lang="en-US" altLang="en-US" sz="2600" dirty="0"/>
              <a:t>: dealing with the ambiguity of language (words have multiple meanings, sentences have multiple </a:t>
            </a:r>
            <a:r>
              <a:rPr lang="en-US" altLang="en-US" sz="2600" dirty="0" err="1"/>
              <a:t>parsings</a:t>
            </a:r>
            <a:r>
              <a:rPr lang="en-US" altLang="en-US" sz="2600" dirty="0"/>
              <a:t> --- key: find the most likely (i.e., most probable) coherent interpretation of a sentence (the “holy grail” of NLU).</a:t>
            </a:r>
          </a:p>
        </p:txBody>
      </p:sp>
    </p:spTree>
    <p:extLst>
      <p:ext uri="{BB962C8B-B14F-4D97-AF65-F5344CB8AC3E}">
        <p14:creationId xmlns:p14="http://schemas.microsoft.com/office/powerpoint/2010/main" val="2995827287"/>
      </p:ext>
    </p:extLst>
  </p:cSld>
  <p:clrMapOvr>
    <a:masterClrMapping/>
  </p:clrMapOvr>
  <mc:AlternateContent xmlns:mc="http://schemas.openxmlformats.org/markup-compatibility/2006" xmlns:p14="http://schemas.microsoft.com/office/powerpoint/2010/main">
    <mc:Choice Requires="p14">
      <p:transition spd="slow" p14:dur="2000" advTm="100"/>
    </mc:Choice>
    <mc:Fallback xmlns="">
      <p:transition spd="slow" advTm="1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9A4F22B-8AEA-4E6E-A20D-756B8825F547}" type="slidenum">
              <a:rPr lang="en-US" altLang="en-US" sz="1400"/>
              <a:pPr eaLnBrk="1" hangingPunct="1"/>
              <a:t>31</a:t>
            </a:fld>
            <a:endParaRPr lang="en-US" altLang="en-US" sz="1400"/>
          </a:p>
        </p:txBody>
      </p:sp>
      <p:sp>
        <p:nvSpPr>
          <p:cNvPr id="67587" name="Rectangle 2"/>
          <p:cNvSpPr>
            <a:spLocks noGrp="1" noChangeArrowheads="1"/>
          </p:cNvSpPr>
          <p:nvPr>
            <p:ph type="title"/>
          </p:nvPr>
        </p:nvSpPr>
        <p:spPr/>
        <p:txBody>
          <a:bodyPr/>
          <a:lstStyle/>
          <a:p>
            <a:pPr eaLnBrk="1" hangingPunct="1"/>
            <a:r>
              <a:rPr lang="en-US" altLang="en-US" b="1" dirty="0"/>
              <a:t>Probability: Bayesian Reasoning</a:t>
            </a:r>
          </a:p>
        </p:txBody>
      </p:sp>
      <p:pic>
        <p:nvPicPr>
          <p:cNvPr id="67588"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271037" y="1569308"/>
            <a:ext cx="4291563" cy="2272442"/>
          </a:xfrm>
        </p:spPr>
      </p:pic>
      <p:sp>
        <p:nvSpPr>
          <p:cNvPr id="67589" name="Rectangle 4"/>
          <p:cNvSpPr>
            <a:spLocks noChangeArrowheads="1"/>
          </p:cNvSpPr>
          <p:nvPr/>
        </p:nvSpPr>
        <p:spPr bwMode="auto">
          <a:xfrm>
            <a:off x="6236043" y="1642565"/>
            <a:ext cx="534223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dirty="0"/>
              <a:t>Bayesian networks provide a means of expressing joint   probability over many interrelated hypotheses  and therefore reason about them. </a:t>
            </a:r>
          </a:p>
        </p:txBody>
      </p:sp>
      <p:sp>
        <p:nvSpPr>
          <p:cNvPr id="67590" name="Rectangle 5"/>
          <p:cNvSpPr>
            <a:spLocks noChangeArrowheads="1"/>
          </p:cNvSpPr>
          <p:nvPr/>
        </p:nvSpPr>
        <p:spPr bwMode="auto">
          <a:xfrm>
            <a:off x="605481" y="3911869"/>
            <a:ext cx="584474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dirty="0"/>
              <a:t>Bayesian networks have been successfully applied in diverse fields such as medical diagnosis, image recognition, language understanding, search algorithms, and many others.  </a:t>
            </a:r>
          </a:p>
        </p:txBody>
      </p:sp>
      <p:sp>
        <p:nvSpPr>
          <p:cNvPr id="67591" name="Text Box 6"/>
          <p:cNvSpPr txBox="1">
            <a:spLocks noChangeArrowheads="1"/>
          </p:cNvSpPr>
          <p:nvPr/>
        </p:nvSpPr>
        <p:spPr bwMode="auto">
          <a:xfrm>
            <a:off x="5257801" y="5715000"/>
            <a:ext cx="1579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dirty="0">
                <a:solidFill>
                  <a:srgbClr val="FF0000"/>
                </a:solidFill>
              </a:rPr>
              <a:t>Bayes Rule</a:t>
            </a:r>
          </a:p>
        </p:txBody>
      </p:sp>
      <p:pic>
        <p:nvPicPr>
          <p:cNvPr id="6759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1974" y="5191125"/>
            <a:ext cx="3371233"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3"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1326" y="4270095"/>
            <a:ext cx="2120642" cy="243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4" name="Text Box 9"/>
          <p:cNvSpPr txBox="1">
            <a:spLocks noChangeArrowheads="1"/>
          </p:cNvSpPr>
          <p:nvPr/>
        </p:nvSpPr>
        <p:spPr bwMode="auto">
          <a:xfrm>
            <a:off x="7039319" y="2856180"/>
            <a:ext cx="415590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2000" b="1" dirty="0">
                <a:solidFill>
                  <a:srgbClr val="FF0000"/>
                </a:solidFill>
              </a:rPr>
              <a:t>Example of Query:</a:t>
            </a:r>
          </a:p>
          <a:p>
            <a:pPr algn="ctr" eaLnBrk="1" hangingPunct="1"/>
            <a:r>
              <a:rPr lang="en-US" altLang="en-US" sz="2000" b="1" dirty="0">
                <a:solidFill>
                  <a:srgbClr val="FF0000"/>
                </a:solidFill>
              </a:rPr>
              <a:t>what is the most likely diagnosis for the infection given all the symptoms</a:t>
            </a:r>
            <a:r>
              <a:rPr lang="en-US" altLang="en-US" sz="1800" b="1" dirty="0">
                <a:solidFill>
                  <a:srgbClr val="FF0000"/>
                </a:solidFill>
              </a:rPr>
              <a:t>?</a:t>
            </a:r>
          </a:p>
        </p:txBody>
      </p:sp>
      <p:sp>
        <p:nvSpPr>
          <p:cNvPr id="67595" name="Text Box 10"/>
          <p:cNvSpPr txBox="1">
            <a:spLocks noChangeArrowheads="1"/>
          </p:cNvSpPr>
          <p:nvPr/>
        </p:nvSpPr>
        <p:spPr bwMode="auto">
          <a:xfrm>
            <a:off x="1524000" y="6400800"/>
            <a:ext cx="6292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000" dirty="0"/>
              <a:t>“18th-century theory is new force in computing</a:t>
            </a:r>
            <a:r>
              <a:rPr lang="en-US" altLang="en-US" dirty="0"/>
              <a:t>” </a:t>
            </a:r>
            <a:r>
              <a:rPr lang="en-US" altLang="en-US" sz="2000" dirty="0"/>
              <a:t>CNET ’07</a:t>
            </a:r>
            <a:endParaRPr lang="en-US" altLang="en-US" dirty="0"/>
          </a:p>
        </p:txBody>
      </p:sp>
    </p:spTree>
    <p:extLst>
      <p:ext uri="{BB962C8B-B14F-4D97-AF65-F5344CB8AC3E}">
        <p14:creationId xmlns:p14="http://schemas.microsoft.com/office/powerpoint/2010/main" val="2388706950"/>
      </p:ext>
    </p:extLst>
  </p:cSld>
  <p:clrMapOvr>
    <a:masterClrMapping/>
  </p:clrMapOvr>
  <mc:AlternateContent xmlns:mc="http://schemas.openxmlformats.org/markup-compatibility/2006" xmlns:p14="http://schemas.microsoft.com/office/powerpoint/2010/main">
    <mc:Choice Requires="p14">
      <p:transition spd="slow" p14:dur="2000" advTm="100"/>
    </mc:Choice>
    <mc:Fallback xmlns="">
      <p:transition spd="slow" advTm="1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8E416C5C-84AF-44CC-9BB9-CE5762C7B071}" type="slidenum">
              <a:rPr lang="en-US" altLang="en-US" sz="1400"/>
              <a:pPr eaLnBrk="1" hangingPunct="1"/>
              <a:t>32</a:t>
            </a:fld>
            <a:endParaRPr lang="en-US" altLang="en-US" sz="1400"/>
          </a:p>
        </p:txBody>
      </p:sp>
      <p:sp>
        <p:nvSpPr>
          <p:cNvPr id="68611" name="Rectangle 2"/>
          <p:cNvSpPr>
            <a:spLocks noGrp="1" noChangeArrowheads="1"/>
          </p:cNvSpPr>
          <p:nvPr>
            <p:ph type="title"/>
          </p:nvPr>
        </p:nvSpPr>
        <p:spPr/>
        <p:txBody>
          <a:bodyPr/>
          <a:lstStyle/>
          <a:p>
            <a:pPr eaLnBrk="1" hangingPunct="1"/>
            <a:r>
              <a:rPr lang="en-US" altLang="en-US" b="1" dirty="0">
                <a:solidFill>
                  <a:schemeClr val="tx1"/>
                </a:solidFill>
              </a:rPr>
              <a:t>Probability and Chance, cont.</a:t>
            </a:r>
          </a:p>
        </p:txBody>
      </p:sp>
      <p:sp>
        <p:nvSpPr>
          <p:cNvPr id="74756" name="Rectangle 3"/>
          <p:cNvSpPr>
            <a:spLocks noGrp="1" noChangeArrowheads="1"/>
          </p:cNvSpPr>
          <p:nvPr>
            <p:ph type="body" idx="1"/>
          </p:nvPr>
        </p:nvSpPr>
        <p:spPr>
          <a:xfrm>
            <a:off x="605481" y="1569308"/>
            <a:ext cx="10960443" cy="4596714"/>
          </a:xfrm>
        </p:spPr>
        <p:txBody>
          <a:bodyPr>
            <a:normAutofit/>
          </a:bodyPr>
          <a:lstStyle/>
          <a:p>
            <a:pPr eaLnBrk="1" hangingPunct="1">
              <a:lnSpc>
                <a:spcPct val="90000"/>
              </a:lnSpc>
              <a:buFontTx/>
              <a:buNone/>
              <a:defRPr/>
            </a:pPr>
            <a:r>
              <a:rPr lang="en-US" sz="3200" dirty="0">
                <a:solidFill>
                  <a:schemeClr val="accent1">
                    <a:lumMod val="50000"/>
                  </a:schemeClr>
                </a:solidFill>
              </a:rPr>
              <a:t>Back to checking proofs...</a:t>
            </a:r>
          </a:p>
          <a:p>
            <a:pPr eaLnBrk="1" hangingPunct="1">
              <a:lnSpc>
                <a:spcPct val="90000"/>
              </a:lnSpc>
              <a:buFontTx/>
              <a:buNone/>
              <a:defRPr/>
            </a:pPr>
            <a:endParaRPr lang="en-US" sz="3600" dirty="0"/>
          </a:p>
          <a:p>
            <a:pPr eaLnBrk="1" hangingPunct="1">
              <a:lnSpc>
                <a:spcPct val="90000"/>
              </a:lnSpc>
              <a:buFontTx/>
              <a:buNone/>
              <a:defRPr/>
            </a:pPr>
            <a:r>
              <a:rPr lang="en-US" sz="3200" dirty="0"/>
              <a:t>Imagine a mathematical proof that is several thousands pages long. (e.g., the </a:t>
            </a:r>
            <a:r>
              <a:rPr lang="en-US" sz="3200" b="1" dirty="0"/>
              <a:t>classification of so-called finite simple groups</a:t>
            </a:r>
            <a:r>
              <a:rPr lang="en-US" sz="3200" dirty="0"/>
              <a:t>, also called </a:t>
            </a:r>
            <a:r>
              <a:rPr lang="en-US" sz="3200" i="1" dirty="0"/>
              <a:t>the enormous theorem, 5000+ pages)</a:t>
            </a:r>
            <a:r>
              <a:rPr lang="en-US" sz="3200" dirty="0"/>
              <a:t>.</a:t>
            </a:r>
          </a:p>
          <a:p>
            <a:pPr eaLnBrk="1" hangingPunct="1">
              <a:lnSpc>
                <a:spcPct val="90000"/>
              </a:lnSpc>
              <a:buFontTx/>
              <a:buNone/>
              <a:defRPr/>
            </a:pPr>
            <a:endParaRPr lang="en-US" sz="3200" dirty="0"/>
          </a:p>
          <a:p>
            <a:pPr eaLnBrk="1" hangingPunct="1">
              <a:lnSpc>
                <a:spcPct val="90000"/>
              </a:lnSpc>
              <a:buFontTx/>
              <a:buNone/>
              <a:defRPr/>
            </a:pPr>
            <a:r>
              <a:rPr lang="en-US" sz="3200" dirty="0"/>
              <a:t>How would you check it to make sure it’s correct? Hmm…</a:t>
            </a:r>
          </a:p>
        </p:txBody>
      </p:sp>
    </p:spTree>
    <p:extLst>
      <p:ext uri="{BB962C8B-B14F-4D97-AF65-F5344CB8AC3E}">
        <p14:creationId xmlns:p14="http://schemas.microsoft.com/office/powerpoint/2010/main" val="2627852329"/>
      </p:ext>
    </p:extLst>
  </p:cSld>
  <p:clrMapOvr>
    <a:masterClrMapping/>
  </p:clrMapOvr>
  <mc:AlternateContent xmlns:mc="http://schemas.openxmlformats.org/markup-compatibility/2006" xmlns:p14="http://schemas.microsoft.com/office/powerpoint/2010/main">
    <mc:Choice Requires="p14">
      <p:transition spd="slow" p14:dur="2000" advTm="100"/>
    </mc:Choice>
    <mc:Fallback xmlns="">
      <p:transition spd="slow" advTm="1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331573" y="0"/>
            <a:ext cx="10515600" cy="1325563"/>
          </a:xfrm>
        </p:spPr>
        <p:txBody>
          <a:bodyPr/>
          <a:lstStyle/>
          <a:p>
            <a:pPr eaLnBrk="1" hangingPunct="1"/>
            <a:r>
              <a:rPr lang="en-US" altLang="en-US" sz="2800" b="1" dirty="0"/>
              <a:t>Probability and Chance, cont.</a:t>
            </a:r>
          </a:p>
        </p:txBody>
      </p:sp>
      <p:sp>
        <p:nvSpPr>
          <p:cNvPr id="69635" name="Text Box 4"/>
          <p:cNvSpPr txBox="1">
            <a:spLocks noChangeArrowheads="1"/>
          </p:cNvSpPr>
          <p:nvPr/>
        </p:nvSpPr>
        <p:spPr bwMode="auto">
          <a:xfrm>
            <a:off x="617837" y="1143000"/>
            <a:ext cx="10886303" cy="523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dirty="0"/>
              <a:t>Computer scientists have recently found a remarkable way to do this:</a:t>
            </a:r>
          </a:p>
          <a:p>
            <a:pPr eaLnBrk="1" hangingPunct="1"/>
            <a:endParaRPr lang="en-US" altLang="en-US" dirty="0"/>
          </a:p>
          <a:p>
            <a:pPr eaLnBrk="1" hangingPunct="1"/>
            <a:r>
              <a:rPr lang="en-US" altLang="en-US" dirty="0"/>
              <a:t>     </a:t>
            </a:r>
            <a:r>
              <a:rPr lang="en-US" altLang="en-US" dirty="0">
                <a:solidFill>
                  <a:srgbClr val="FF0000"/>
                </a:solidFill>
              </a:rPr>
              <a:t>“</a:t>
            </a:r>
            <a:r>
              <a:rPr lang="en-US" altLang="en-US" b="1" i="1" dirty="0">
                <a:solidFill>
                  <a:srgbClr val="FF0000"/>
                </a:solidFill>
              </a:rPr>
              <a:t>holographic proofs”</a:t>
            </a:r>
          </a:p>
          <a:p>
            <a:pPr eaLnBrk="1" hangingPunct="1"/>
            <a:endParaRPr lang="en-US" altLang="en-US" sz="2200" b="1" dirty="0">
              <a:solidFill>
                <a:srgbClr val="FF0000"/>
              </a:solidFill>
            </a:endParaRPr>
          </a:p>
          <a:p>
            <a:pPr marL="342900" indent="-342900" eaLnBrk="1" hangingPunct="1">
              <a:buFont typeface="Arial" panose="020B0604020202020204" pitchFamily="34" charset="0"/>
              <a:buChar char="•"/>
            </a:pPr>
            <a:r>
              <a:rPr lang="en-US" altLang="en-US" sz="2200" dirty="0"/>
              <a:t>Ask the author of the proof to write it down in a special encoding (size increases to, say, 50,000 pages of 0 / 1 bits). You don’t need to see the encoding! Instead, you ask the author to give you the values of </a:t>
            </a:r>
            <a:r>
              <a:rPr lang="en-US" altLang="en-US" sz="2200" b="1" dirty="0"/>
              <a:t>50</a:t>
            </a:r>
            <a:r>
              <a:rPr lang="en-US" altLang="en-US" sz="2200" dirty="0"/>
              <a:t> randomly picked bits of the proof. (i.e., “spot check the proof”). </a:t>
            </a:r>
          </a:p>
          <a:p>
            <a:pPr marL="342900" indent="-342900" eaLnBrk="1" hangingPunct="1">
              <a:buFont typeface="Arial" panose="020B0604020202020204" pitchFamily="34" charset="0"/>
              <a:buChar char="•"/>
            </a:pPr>
            <a:r>
              <a:rPr lang="en-US" altLang="en-US" sz="2200" i="1" dirty="0"/>
              <a:t>With almost absolute certainty, you can now determine whether the proof is correct of not! </a:t>
            </a:r>
            <a:r>
              <a:rPr lang="en-US" altLang="en-US" sz="2200" dirty="0"/>
              <a:t>(works also for 100 trillion page proofs, use </a:t>
            </a:r>
            <a:r>
              <a:rPr lang="en-US" altLang="en-US" sz="2200" dirty="0" err="1"/>
              <a:t>eg</a:t>
            </a:r>
            <a:r>
              <a:rPr lang="en-US" altLang="en-US" sz="2200" dirty="0"/>
              <a:t> 100 bits.)  Aside: Do professors ever use “spot checking”?</a:t>
            </a:r>
          </a:p>
          <a:p>
            <a:pPr eaLnBrk="1" hangingPunct="1"/>
            <a:endParaRPr lang="en-US" altLang="en-US" sz="2000" dirty="0"/>
          </a:p>
          <a:p>
            <a:pPr eaLnBrk="1" hangingPunct="1"/>
            <a:r>
              <a:rPr lang="en-US" altLang="en-US" sz="2200" dirty="0">
                <a:solidFill>
                  <a:schemeClr val="accent2">
                    <a:lumMod val="50000"/>
                  </a:schemeClr>
                </a:solidFill>
              </a:rPr>
              <a:t>Started with results from the early nineties (Arora et al. ‘92) with recent refinements (</a:t>
            </a:r>
            <a:r>
              <a:rPr lang="en-US" altLang="en-US" sz="2200" dirty="0" err="1">
                <a:solidFill>
                  <a:schemeClr val="accent2">
                    <a:lumMod val="50000"/>
                  </a:schemeClr>
                </a:solidFill>
              </a:rPr>
              <a:t>Dinur</a:t>
            </a:r>
            <a:r>
              <a:rPr lang="en-US" altLang="en-US" sz="2200" dirty="0">
                <a:solidFill>
                  <a:schemeClr val="accent2">
                    <a:lumMod val="50000"/>
                  </a:schemeClr>
                </a:solidFill>
              </a:rPr>
              <a:t> ’06). Combines ideas from coding theory, probability, algebra, computation, and graph theory. It’s an example of one of the latest advances in discrete mathematics. See Bernard Chazelle, </a:t>
            </a:r>
            <a:r>
              <a:rPr lang="en-US" altLang="en-US" sz="2200" i="1" dirty="0">
                <a:solidFill>
                  <a:schemeClr val="accent2">
                    <a:lumMod val="50000"/>
                  </a:schemeClr>
                </a:solidFill>
              </a:rPr>
              <a:t>Nature</a:t>
            </a:r>
            <a:r>
              <a:rPr lang="en-US" altLang="en-US" sz="2200" dirty="0">
                <a:solidFill>
                  <a:schemeClr val="accent2">
                    <a:lumMod val="50000"/>
                  </a:schemeClr>
                </a:solidFill>
              </a:rPr>
              <a:t> ’07.</a:t>
            </a:r>
          </a:p>
        </p:txBody>
      </p:sp>
    </p:spTree>
    <p:extLst>
      <p:ext uri="{BB962C8B-B14F-4D97-AF65-F5344CB8AC3E}">
        <p14:creationId xmlns:p14="http://schemas.microsoft.com/office/powerpoint/2010/main" val="2048654852"/>
      </p:ext>
    </p:extLst>
  </p:cSld>
  <p:clrMapOvr>
    <a:masterClrMapping/>
  </p:clrMapOvr>
  <mc:AlternateContent xmlns:mc="http://schemas.openxmlformats.org/markup-compatibility/2006" xmlns:p14="http://schemas.microsoft.com/office/powerpoint/2010/main">
    <mc:Choice Requires="p14">
      <p:transition spd="slow" p14:dur="2000" advTm="100"/>
    </mc:Choice>
    <mc:Fallback xmlns="">
      <p:transition spd="slow" advTm="1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2984C816-8503-4962-8B75-5107F57224FF}" type="slidenum">
              <a:rPr lang="en-US" altLang="en-US" sz="1400"/>
              <a:pPr eaLnBrk="1" hangingPunct="1"/>
              <a:t>34</a:t>
            </a:fld>
            <a:endParaRPr lang="en-US" altLang="en-US" sz="1400"/>
          </a:p>
        </p:txBody>
      </p:sp>
      <p:sp>
        <p:nvSpPr>
          <p:cNvPr id="70659" name="Rectangle 2"/>
          <p:cNvSpPr>
            <a:spLocks noGrp="1" noChangeArrowheads="1"/>
          </p:cNvSpPr>
          <p:nvPr>
            <p:ph type="ctrTitle"/>
          </p:nvPr>
        </p:nvSpPr>
        <p:spPr>
          <a:xfrm>
            <a:off x="2209800" y="2286000"/>
            <a:ext cx="7772400" cy="1143000"/>
          </a:xfrm>
        </p:spPr>
        <p:txBody>
          <a:bodyPr>
            <a:normAutofit fontScale="90000"/>
          </a:bodyPr>
          <a:lstStyle/>
          <a:p>
            <a:pPr eaLnBrk="1" hangingPunct="1"/>
            <a:r>
              <a:rPr lang="en-US" altLang="en-US"/>
              <a:t>Course Themes, Goals, and Course Outline</a:t>
            </a:r>
          </a:p>
        </p:txBody>
      </p:sp>
      <p:sp>
        <p:nvSpPr>
          <p:cNvPr id="70660" name="Rectangle 3"/>
          <p:cNvSpPr>
            <a:spLocks noGrp="1" noChangeArrowheads="1"/>
          </p:cNvSpPr>
          <p:nvPr>
            <p:ph type="subTitle" idx="1"/>
          </p:nvPr>
        </p:nvSpPr>
        <p:spPr/>
        <p:txBody>
          <a:bodyPr/>
          <a:lstStyle/>
          <a:p>
            <a:pPr eaLnBrk="1" hangingPunct="1"/>
            <a:endParaRPr lang="en-US" altLang="en-US"/>
          </a:p>
        </p:txBody>
      </p:sp>
    </p:spTree>
    <p:extLst>
      <p:ext uri="{BB962C8B-B14F-4D97-AF65-F5344CB8AC3E}">
        <p14:creationId xmlns:p14="http://schemas.microsoft.com/office/powerpoint/2010/main" val="34588181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838200" y="365125"/>
            <a:ext cx="10515600" cy="798513"/>
          </a:xfrm>
        </p:spPr>
        <p:txBody>
          <a:bodyPr/>
          <a:lstStyle/>
          <a:p>
            <a:pPr eaLnBrk="1" hangingPunct="1"/>
            <a:r>
              <a:rPr lang="en-US" altLang="en-US" b="1" dirty="0"/>
              <a:t>Goals of CSCE 222</a:t>
            </a:r>
          </a:p>
        </p:txBody>
      </p:sp>
      <p:sp>
        <p:nvSpPr>
          <p:cNvPr id="76803" name="Rectangle 3"/>
          <p:cNvSpPr>
            <a:spLocks noGrp="1" noChangeArrowheads="1"/>
          </p:cNvSpPr>
          <p:nvPr>
            <p:ph type="body" idx="1"/>
          </p:nvPr>
        </p:nvSpPr>
        <p:spPr>
          <a:xfrm>
            <a:off x="654909" y="1295400"/>
            <a:ext cx="10960442" cy="5029200"/>
          </a:xfrm>
        </p:spPr>
        <p:txBody>
          <a:bodyPr>
            <a:normAutofit fontScale="85000" lnSpcReduction="20000"/>
          </a:bodyPr>
          <a:lstStyle/>
          <a:p>
            <a:pPr lvl="1" eaLnBrk="1" hangingPunct="1">
              <a:lnSpc>
                <a:spcPct val="120000"/>
              </a:lnSpc>
              <a:buFontTx/>
              <a:buNone/>
            </a:pPr>
            <a:r>
              <a:rPr lang="en-US" altLang="en-US" sz="2600" b="1" dirty="0">
                <a:solidFill>
                  <a:srgbClr val="FF0000"/>
                </a:solidFill>
              </a:rPr>
              <a:t>Introduce students to a range of mathematical tools from discrete mathematics that are key in computer science</a:t>
            </a:r>
          </a:p>
          <a:p>
            <a:pPr lvl="1" eaLnBrk="1" hangingPunct="1">
              <a:lnSpc>
                <a:spcPct val="80000"/>
              </a:lnSpc>
              <a:buFontTx/>
              <a:buNone/>
            </a:pPr>
            <a:endParaRPr lang="en-US" altLang="en-US" sz="2000" b="1" dirty="0">
              <a:solidFill>
                <a:srgbClr val="FF0000"/>
              </a:solidFill>
            </a:endParaRPr>
          </a:p>
          <a:p>
            <a:pPr eaLnBrk="1" hangingPunct="1">
              <a:lnSpc>
                <a:spcPct val="80000"/>
              </a:lnSpc>
              <a:buFontTx/>
              <a:buNone/>
            </a:pPr>
            <a:r>
              <a:rPr lang="en-US" altLang="en-US" sz="2400" dirty="0"/>
              <a:t>Mathematical Sophistication</a:t>
            </a:r>
          </a:p>
          <a:p>
            <a:pPr eaLnBrk="1" hangingPunct="1">
              <a:lnSpc>
                <a:spcPct val="80000"/>
              </a:lnSpc>
              <a:buFontTx/>
              <a:buNone/>
            </a:pPr>
            <a:r>
              <a:rPr lang="en-US" altLang="en-US" sz="2400" dirty="0"/>
              <a:t>	</a:t>
            </a:r>
            <a:r>
              <a:rPr lang="en-US" altLang="en-US" sz="2400" b="1" i="1" dirty="0"/>
              <a:t>How to write statements rigorously</a:t>
            </a:r>
          </a:p>
          <a:p>
            <a:pPr eaLnBrk="1" hangingPunct="1">
              <a:lnSpc>
                <a:spcPct val="80000"/>
              </a:lnSpc>
              <a:buFontTx/>
              <a:buNone/>
            </a:pPr>
            <a:r>
              <a:rPr lang="en-US" altLang="en-US" sz="2400" dirty="0"/>
              <a:t>	</a:t>
            </a:r>
            <a:r>
              <a:rPr lang="en-US" altLang="en-US" sz="2400" b="1" i="1" dirty="0"/>
              <a:t>How to read and write theorems, lemmas, etc.</a:t>
            </a:r>
            <a:r>
              <a:rPr lang="en-US" altLang="en-US" sz="2400" dirty="0">
                <a:solidFill>
                  <a:srgbClr val="FF0000"/>
                </a:solidFill>
              </a:rPr>
              <a:t> </a:t>
            </a:r>
          </a:p>
          <a:p>
            <a:pPr eaLnBrk="1" hangingPunct="1">
              <a:lnSpc>
                <a:spcPct val="80000"/>
              </a:lnSpc>
              <a:buFontTx/>
              <a:buNone/>
            </a:pPr>
            <a:r>
              <a:rPr lang="en-US" altLang="en-US" sz="2400" b="1" i="1" dirty="0"/>
              <a:t>    How to write rigorous proofs</a:t>
            </a:r>
          </a:p>
          <a:p>
            <a:pPr eaLnBrk="1" hangingPunct="1">
              <a:lnSpc>
                <a:spcPct val="80000"/>
              </a:lnSpc>
              <a:buFontTx/>
              <a:buNone/>
            </a:pPr>
            <a:r>
              <a:rPr lang="en-US" altLang="en-US" sz="1600" dirty="0"/>
              <a:t>	</a:t>
            </a:r>
          </a:p>
          <a:p>
            <a:pPr eaLnBrk="1" hangingPunct="1">
              <a:lnSpc>
                <a:spcPct val="80000"/>
              </a:lnSpc>
              <a:buFontTx/>
              <a:buNone/>
            </a:pPr>
            <a:r>
              <a:rPr lang="en-US" altLang="en-US" sz="2400" dirty="0"/>
              <a:t>Areas we will cover:</a:t>
            </a:r>
          </a:p>
          <a:p>
            <a:pPr eaLnBrk="1" hangingPunct="1">
              <a:lnSpc>
                <a:spcPct val="80000"/>
              </a:lnSpc>
              <a:buFontTx/>
              <a:buNone/>
            </a:pPr>
            <a:r>
              <a:rPr lang="en-US" altLang="en-US" sz="1600" dirty="0"/>
              <a:t>	</a:t>
            </a:r>
          </a:p>
          <a:p>
            <a:pPr eaLnBrk="1" hangingPunct="1">
              <a:lnSpc>
                <a:spcPct val="80000"/>
              </a:lnSpc>
              <a:buFontTx/>
              <a:buNone/>
            </a:pPr>
            <a:r>
              <a:rPr lang="en-US" altLang="en-US" sz="1600" dirty="0"/>
              <a:t>	</a:t>
            </a:r>
            <a:r>
              <a:rPr lang="en-US" altLang="en-US" sz="2100" dirty="0"/>
              <a:t>Logic and proofs</a:t>
            </a:r>
          </a:p>
          <a:p>
            <a:pPr eaLnBrk="1" hangingPunct="1">
              <a:lnSpc>
                <a:spcPct val="80000"/>
              </a:lnSpc>
              <a:buFontTx/>
              <a:buNone/>
            </a:pPr>
            <a:r>
              <a:rPr lang="en-US" altLang="en-US" sz="2100" dirty="0"/>
              <a:t>	Set Theory</a:t>
            </a:r>
          </a:p>
          <a:p>
            <a:pPr eaLnBrk="1" hangingPunct="1">
              <a:lnSpc>
                <a:spcPct val="80000"/>
              </a:lnSpc>
              <a:buFontTx/>
              <a:buNone/>
            </a:pPr>
            <a:r>
              <a:rPr lang="en-US" altLang="en-US" sz="2100" dirty="0"/>
              <a:t>	Induction and Recursion</a:t>
            </a:r>
          </a:p>
          <a:p>
            <a:pPr eaLnBrk="1" hangingPunct="1">
              <a:lnSpc>
                <a:spcPct val="80000"/>
              </a:lnSpc>
              <a:buFontTx/>
              <a:buNone/>
            </a:pPr>
            <a:r>
              <a:rPr lang="en-US" altLang="en-US" sz="2100" dirty="0"/>
              <a:t>	Counting and combinatorics</a:t>
            </a:r>
          </a:p>
          <a:p>
            <a:pPr eaLnBrk="1" hangingPunct="1">
              <a:lnSpc>
                <a:spcPct val="80000"/>
              </a:lnSpc>
              <a:buFontTx/>
              <a:buNone/>
            </a:pPr>
            <a:r>
              <a:rPr lang="en-US" altLang="en-US" sz="2100" dirty="0"/>
              <a:t>	Probability theory</a:t>
            </a:r>
          </a:p>
          <a:p>
            <a:pPr eaLnBrk="1" hangingPunct="1">
              <a:lnSpc>
                <a:spcPct val="80000"/>
              </a:lnSpc>
              <a:buFontTx/>
              <a:buNone/>
            </a:pPr>
            <a:r>
              <a:rPr lang="en-US" altLang="en-US" sz="2100" dirty="0"/>
              <a:t>     Number Theory (if time permits)</a:t>
            </a:r>
            <a:endParaRPr lang="en-US" altLang="en-US" sz="1600" dirty="0"/>
          </a:p>
          <a:p>
            <a:pPr eaLnBrk="1" hangingPunct="1">
              <a:lnSpc>
                <a:spcPct val="80000"/>
              </a:lnSpc>
              <a:buFontTx/>
              <a:buNone/>
            </a:pPr>
            <a:r>
              <a:rPr lang="en-US" altLang="en-US" sz="1400" dirty="0"/>
              <a:t>	</a:t>
            </a:r>
          </a:p>
        </p:txBody>
      </p:sp>
      <p:sp>
        <p:nvSpPr>
          <p:cNvPr id="679940" name="Text Box 4"/>
          <p:cNvSpPr txBox="1">
            <a:spLocks noChangeArrowheads="1"/>
          </p:cNvSpPr>
          <p:nvPr/>
        </p:nvSpPr>
        <p:spPr bwMode="auto">
          <a:xfrm>
            <a:off x="5715001" y="5699124"/>
            <a:ext cx="60880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000" dirty="0">
                <a:solidFill>
                  <a:schemeClr val="accent2">
                    <a:lumMod val="50000"/>
                  </a:schemeClr>
                </a:solidFill>
              </a:rPr>
              <a:t>Aside: We’re not after the shortest or most elegant proofs;</a:t>
            </a:r>
          </a:p>
          <a:p>
            <a:pPr eaLnBrk="1" hangingPunct="1"/>
            <a:r>
              <a:rPr lang="en-US" altLang="en-US" sz="2000" dirty="0">
                <a:solidFill>
                  <a:schemeClr val="accent2">
                    <a:lumMod val="50000"/>
                  </a:schemeClr>
                </a:solidFill>
              </a:rPr>
              <a:t>verbose but rigorous is just fine! </a:t>
            </a:r>
            <a:r>
              <a:rPr lang="en-US" altLang="en-US" sz="2000" dirty="0">
                <a:solidFill>
                  <a:schemeClr val="accent2">
                    <a:lumMod val="50000"/>
                  </a:schemeClr>
                </a:solidFill>
                <a:sym typeface="Wingdings" panose="05000000000000000000" pitchFamily="2" charset="2"/>
              </a:rPr>
              <a:t></a:t>
            </a:r>
            <a:endParaRPr lang="en-US" altLang="en-US" sz="2000" dirty="0">
              <a:solidFill>
                <a:schemeClr val="accent2">
                  <a:lumMod val="50000"/>
                </a:schemeClr>
              </a:solidFill>
            </a:endParaRPr>
          </a:p>
        </p:txBody>
      </p:sp>
      <p:sp>
        <p:nvSpPr>
          <p:cNvPr id="679941" name="Text Box 5"/>
          <p:cNvSpPr txBox="1">
            <a:spLocks noChangeArrowheads="1"/>
          </p:cNvSpPr>
          <p:nvPr/>
        </p:nvSpPr>
        <p:spPr bwMode="auto">
          <a:xfrm>
            <a:off x="7620001" y="2438400"/>
            <a:ext cx="24272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800" dirty="0">
                <a:solidFill>
                  <a:srgbClr val="FF0000"/>
                </a:solidFill>
              </a:rPr>
              <a:t>Practice works!</a:t>
            </a:r>
          </a:p>
        </p:txBody>
      </p:sp>
      <p:sp>
        <p:nvSpPr>
          <p:cNvPr id="6" name="Text Box 5"/>
          <p:cNvSpPr txBox="1">
            <a:spLocks noChangeArrowheads="1"/>
          </p:cNvSpPr>
          <p:nvPr/>
        </p:nvSpPr>
        <p:spPr bwMode="auto">
          <a:xfrm>
            <a:off x="4419601" y="3286126"/>
            <a:ext cx="4772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800" b="1" dirty="0">
                <a:solidFill>
                  <a:srgbClr val="FF0000"/>
                </a:solidFill>
              </a:rPr>
              <a:t>Actually, </a:t>
            </a:r>
            <a:r>
              <a:rPr lang="en-US" altLang="en-US" sz="2800" b="1" i="1" dirty="0">
                <a:solidFill>
                  <a:srgbClr val="FF0000"/>
                </a:solidFill>
              </a:rPr>
              <a:t>only</a:t>
            </a:r>
            <a:r>
              <a:rPr lang="en-US" altLang="en-US" sz="2800" b="1" dirty="0">
                <a:solidFill>
                  <a:srgbClr val="FF0000"/>
                </a:solidFill>
              </a:rPr>
              <a:t> practice works!</a:t>
            </a:r>
          </a:p>
        </p:txBody>
      </p:sp>
      <p:sp>
        <p:nvSpPr>
          <p:cNvPr id="8" name="TextBox 7"/>
          <p:cNvSpPr txBox="1">
            <a:spLocks noChangeArrowheads="1"/>
          </p:cNvSpPr>
          <p:nvPr/>
        </p:nvSpPr>
        <p:spPr bwMode="auto">
          <a:xfrm>
            <a:off x="5715001" y="3886200"/>
            <a:ext cx="462177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dirty="0">
                <a:solidFill>
                  <a:schemeClr val="accent2">
                    <a:lumMod val="50000"/>
                  </a:schemeClr>
                </a:solidFill>
              </a:rPr>
              <a:t>Note: Learning to do proofs from</a:t>
            </a:r>
          </a:p>
          <a:p>
            <a:pPr eaLnBrk="1" hangingPunct="1"/>
            <a:r>
              <a:rPr lang="en-US" altLang="en-US" dirty="0">
                <a:solidFill>
                  <a:schemeClr val="accent2">
                    <a:lumMod val="50000"/>
                  </a:schemeClr>
                </a:solidFill>
              </a:rPr>
              <a:t>watching the lecture is like trying to</a:t>
            </a:r>
          </a:p>
          <a:p>
            <a:pPr eaLnBrk="1" hangingPunct="1"/>
            <a:r>
              <a:rPr lang="en-US" altLang="en-US" dirty="0">
                <a:solidFill>
                  <a:schemeClr val="accent2">
                    <a:lumMod val="50000"/>
                  </a:schemeClr>
                </a:solidFill>
              </a:rPr>
              <a:t>learn to play tennis from watching</a:t>
            </a:r>
          </a:p>
          <a:p>
            <a:pPr eaLnBrk="1" hangingPunct="1"/>
            <a:r>
              <a:rPr lang="en-US" altLang="en-US" dirty="0">
                <a:solidFill>
                  <a:schemeClr val="accent2">
                    <a:lumMod val="50000"/>
                  </a:schemeClr>
                </a:solidFill>
              </a:rPr>
              <a:t>it on TV! So, do the exercises!</a:t>
            </a:r>
          </a:p>
        </p:txBody>
      </p:sp>
    </p:spTree>
    <p:extLst>
      <p:ext uri="{BB962C8B-B14F-4D97-AF65-F5344CB8AC3E}">
        <p14:creationId xmlns:p14="http://schemas.microsoft.com/office/powerpoint/2010/main" val="3457360595"/>
      </p:ext>
    </p:extLst>
  </p:cSld>
  <p:clrMapOvr>
    <a:masterClrMapping/>
  </p:clrMapOvr>
  <mc:AlternateContent xmlns:mc="http://schemas.openxmlformats.org/markup-compatibility/2006" xmlns:p14="http://schemas.microsoft.com/office/powerpoint/2010/main">
    <mc:Choice Requires="p14">
      <p:transition spd="slow" p14:dur="2000" advTm="100"/>
    </mc:Choice>
    <mc:Fallback xmlns="">
      <p:transition spd="slow" advTm="1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79941"/>
                                        </p:tgtEl>
                                        <p:attrNameLst>
                                          <p:attrName>style.visibility</p:attrName>
                                        </p:attrNameLst>
                                      </p:cBhvr>
                                      <p:to>
                                        <p:strVal val="visible"/>
                                      </p:to>
                                    </p:set>
                                    <p:anim calcmode="lin" valueType="num">
                                      <p:cBhvr additive="base">
                                        <p:cTn id="7" dur="500" fill="hold"/>
                                        <p:tgtEl>
                                          <p:spTgt spid="679941"/>
                                        </p:tgtEl>
                                        <p:attrNameLst>
                                          <p:attrName>ppt_x</p:attrName>
                                        </p:attrNameLst>
                                      </p:cBhvr>
                                      <p:tavLst>
                                        <p:tav tm="0">
                                          <p:val>
                                            <p:strVal val="1+#ppt_w/2"/>
                                          </p:val>
                                        </p:tav>
                                        <p:tav tm="100000">
                                          <p:val>
                                            <p:strVal val="#ppt_x"/>
                                          </p:val>
                                        </p:tav>
                                      </p:tavLst>
                                    </p:anim>
                                    <p:anim calcmode="lin" valueType="num">
                                      <p:cBhvr additive="base">
                                        <p:cTn id="8" dur="500" fill="hold"/>
                                        <p:tgtEl>
                                          <p:spTgt spid="67994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8" presetClass="emph" presetSubtype="0" fill="hold" grpId="0" nodeType="clickEffect">
                                  <p:stCondLst>
                                    <p:cond delay="0"/>
                                  </p:stCondLst>
                                  <p:childTnLst>
                                    <p:animRot by="21600000">
                                      <p:cBhvr>
                                        <p:cTn id="24" dur="2000" fill="hold"/>
                                        <p:tgtEl>
                                          <p:spTgt spid="8"/>
                                        </p:tgtEl>
                                        <p:attrNameLst>
                                          <p:attrName>r</p:attrName>
                                        </p:attrNameLst>
                                      </p:cBhvr>
                                    </p:animRo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679940"/>
                                        </p:tgtEl>
                                        <p:attrNameLst>
                                          <p:attrName>style.visibility</p:attrName>
                                        </p:attrNameLst>
                                      </p:cBhvr>
                                      <p:to>
                                        <p:strVal val="visible"/>
                                      </p:to>
                                    </p:set>
                                    <p:anim calcmode="lin" valueType="num">
                                      <p:cBhvr additive="base">
                                        <p:cTn id="29" dur="500" fill="hold"/>
                                        <p:tgtEl>
                                          <p:spTgt spid="679940"/>
                                        </p:tgtEl>
                                        <p:attrNameLst>
                                          <p:attrName>ppt_x</p:attrName>
                                        </p:attrNameLst>
                                      </p:cBhvr>
                                      <p:tavLst>
                                        <p:tav tm="0">
                                          <p:val>
                                            <p:strVal val="1+#ppt_w/2"/>
                                          </p:val>
                                        </p:tav>
                                        <p:tav tm="100000">
                                          <p:val>
                                            <p:strVal val="#ppt_x"/>
                                          </p:val>
                                        </p:tav>
                                      </p:tavLst>
                                    </p:anim>
                                    <p:anim calcmode="lin" valueType="num">
                                      <p:cBhvr additive="base">
                                        <p:cTn id="30" dur="500" fill="hold"/>
                                        <p:tgtEl>
                                          <p:spTgt spid="679940"/>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xit" presetSubtype="4" fill="hold" grpId="0" nodeType="clickEffect">
                                  <p:stCondLst>
                                    <p:cond delay="0"/>
                                  </p:stCondLst>
                                  <p:childTnLst>
                                    <p:anim calcmode="lin" valueType="num">
                                      <p:cBhvr additive="base">
                                        <p:cTn id="34" dur="500"/>
                                        <p:tgtEl>
                                          <p:spTgt spid="76802"/>
                                        </p:tgtEl>
                                        <p:attrNameLst>
                                          <p:attrName>ppt_x</p:attrName>
                                        </p:attrNameLst>
                                      </p:cBhvr>
                                      <p:tavLst>
                                        <p:tav tm="0">
                                          <p:val>
                                            <p:strVal val="ppt_x"/>
                                          </p:val>
                                        </p:tav>
                                        <p:tav tm="100000">
                                          <p:val>
                                            <p:strVal val="ppt_x"/>
                                          </p:val>
                                        </p:tav>
                                      </p:tavLst>
                                    </p:anim>
                                    <p:anim calcmode="lin" valueType="num">
                                      <p:cBhvr additive="base">
                                        <p:cTn id="35" dur="500"/>
                                        <p:tgtEl>
                                          <p:spTgt spid="76802"/>
                                        </p:tgtEl>
                                        <p:attrNameLst>
                                          <p:attrName>ppt_y</p:attrName>
                                        </p:attrNameLst>
                                      </p:cBhvr>
                                      <p:tavLst>
                                        <p:tav tm="0">
                                          <p:val>
                                            <p:strVal val="ppt_y"/>
                                          </p:val>
                                        </p:tav>
                                        <p:tav tm="100000">
                                          <p:val>
                                            <p:strVal val="1+ppt_h/2"/>
                                          </p:val>
                                        </p:tav>
                                      </p:tavLst>
                                    </p:anim>
                                    <p:set>
                                      <p:cBhvr>
                                        <p:cTn id="36" dur="1" fill="hold">
                                          <p:stCondLst>
                                            <p:cond delay="499"/>
                                          </p:stCondLst>
                                        </p:cTn>
                                        <p:tgtEl>
                                          <p:spTgt spid="76802"/>
                                        </p:tgtEl>
                                        <p:attrNameLst>
                                          <p:attrName>style.visibility</p:attrName>
                                        </p:attrNameLst>
                                      </p:cBhvr>
                                      <p:to>
                                        <p:strVal val="hidden"/>
                                      </p:to>
                                    </p:set>
                                  </p:childTnLst>
                                </p:cTn>
                              </p:par>
                              <p:par>
                                <p:cTn id="37" presetID="2" presetClass="exit" presetSubtype="4" fill="hold" grpId="0" nodeType="withEffect">
                                  <p:stCondLst>
                                    <p:cond delay="0"/>
                                  </p:stCondLst>
                                  <p:childTnLst>
                                    <p:anim calcmode="lin" valueType="num">
                                      <p:cBhvr additive="base">
                                        <p:cTn id="38" dur="500"/>
                                        <p:tgtEl>
                                          <p:spTgt spid="76803">
                                            <p:txEl>
                                              <p:pRg st="0" end="0"/>
                                            </p:txEl>
                                          </p:spTgt>
                                        </p:tgtEl>
                                        <p:attrNameLst>
                                          <p:attrName>ppt_x</p:attrName>
                                        </p:attrNameLst>
                                      </p:cBhvr>
                                      <p:tavLst>
                                        <p:tav tm="0">
                                          <p:val>
                                            <p:strVal val="ppt_x"/>
                                          </p:val>
                                        </p:tav>
                                        <p:tav tm="100000">
                                          <p:val>
                                            <p:strVal val="ppt_x"/>
                                          </p:val>
                                        </p:tav>
                                      </p:tavLst>
                                    </p:anim>
                                    <p:anim calcmode="lin" valueType="num">
                                      <p:cBhvr additive="base">
                                        <p:cTn id="39" dur="500"/>
                                        <p:tgtEl>
                                          <p:spTgt spid="76803">
                                            <p:txEl>
                                              <p:pRg st="0" end="0"/>
                                            </p:txEl>
                                          </p:spTgt>
                                        </p:tgtEl>
                                        <p:attrNameLst>
                                          <p:attrName>ppt_y</p:attrName>
                                        </p:attrNameLst>
                                      </p:cBhvr>
                                      <p:tavLst>
                                        <p:tav tm="0">
                                          <p:val>
                                            <p:strVal val="ppt_y"/>
                                          </p:val>
                                        </p:tav>
                                        <p:tav tm="100000">
                                          <p:val>
                                            <p:strVal val="1+ppt_h/2"/>
                                          </p:val>
                                        </p:tav>
                                      </p:tavLst>
                                    </p:anim>
                                    <p:set>
                                      <p:cBhvr>
                                        <p:cTn id="40" dur="1" fill="hold">
                                          <p:stCondLst>
                                            <p:cond delay="499"/>
                                          </p:stCondLst>
                                        </p:cTn>
                                        <p:tgtEl>
                                          <p:spTgt spid="76803">
                                            <p:txEl>
                                              <p:pRg st="0" end="0"/>
                                            </p:txEl>
                                          </p:spTgt>
                                        </p:tgtEl>
                                        <p:attrNameLst>
                                          <p:attrName>style.visibility</p:attrName>
                                        </p:attrNameLst>
                                      </p:cBhvr>
                                      <p:to>
                                        <p:strVal val="hidden"/>
                                      </p:to>
                                    </p:set>
                                  </p:childTnLst>
                                </p:cTn>
                              </p:par>
                              <p:par>
                                <p:cTn id="41" presetID="2" presetClass="exit" presetSubtype="4" fill="hold" grpId="0" nodeType="withEffect">
                                  <p:stCondLst>
                                    <p:cond delay="0"/>
                                  </p:stCondLst>
                                  <p:childTnLst>
                                    <p:anim calcmode="lin" valueType="num">
                                      <p:cBhvr additive="base">
                                        <p:cTn id="42" dur="500"/>
                                        <p:tgtEl>
                                          <p:spTgt spid="76803">
                                            <p:txEl>
                                              <p:pRg st="2" end="2"/>
                                            </p:txEl>
                                          </p:spTgt>
                                        </p:tgtEl>
                                        <p:attrNameLst>
                                          <p:attrName>ppt_x</p:attrName>
                                        </p:attrNameLst>
                                      </p:cBhvr>
                                      <p:tavLst>
                                        <p:tav tm="0">
                                          <p:val>
                                            <p:strVal val="ppt_x"/>
                                          </p:val>
                                        </p:tav>
                                        <p:tav tm="100000">
                                          <p:val>
                                            <p:strVal val="ppt_x"/>
                                          </p:val>
                                        </p:tav>
                                      </p:tavLst>
                                    </p:anim>
                                    <p:anim calcmode="lin" valueType="num">
                                      <p:cBhvr additive="base">
                                        <p:cTn id="43" dur="500"/>
                                        <p:tgtEl>
                                          <p:spTgt spid="76803">
                                            <p:txEl>
                                              <p:pRg st="2" end="2"/>
                                            </p:txEl>
                                          </p:spTgt>
                                        </p:tgtEl>
                                        <p:attrNameLst>
                                          <p:attrName>ppt_y</p:attrName>
                                        </p:attrNameLst>
                                      </p:cBhvr>
                                      <p:tavLst>
                                        <p:tav tm="0">
                                          <p:val>
                                            <p:strVal val="ppt_y"/>
                                          </p:val>
                                        </p:tav>
                                        <p:tav tm="100000">
                                          <p:val>
                                            <p:strVal val="1+ppt_h/2"/>
                                          </p:val>
                                        </p:tav>
                                      </p:tavLst>
                                    </p:anim>
                                    <p:set>
                                      <p:cBhvr>
                                        <p:cTn id="44" dur="1" fill="hold">
                                          <p:stCondLst>
                                            <p:cond delay="499"/>
                                          </p:stCondLst>
                                        </p:cTn>
                                        <p:tgtEl>
                                          <p:spTgt spid="76803">
                                            <p:txEl>
                                              <p:pRg st="2" end="2"/>
                                            </p:txEl>
                                          </p:spTgt>
                                        </p:tgtEl>
                                        <p:attrNameLst>
                                          <p:attrName>style.visibility</p:attrName>
                                        </p:attrNameLst>
                                      </p:cBhvr>
                                      <p:to>
                                        <p:strVal val="hidden"/>
                                      </p:to>
                                    </p:set>
                                  </p:childTnLst>
                                </p:cTn>
                              </p:par>
                              <p:par>
                                <p:cTn id="45" presetID="2" presetClass="exit" presetSubtype="4" fill="hold" grpId="0" nodeType="withEffect">
                                  <p:stCondLst>
                                    <p:cond delay="0"/>
                                  </p:stCondLst>
                                  <p:childTnLst>
                                    <p:anim calcmode="lin" valueType="num">
                                      <p:cBhvr additive="base">
                                        <p:cTn id="46" dur="500"/>
                                        <p:tgtEl>
                                          <p:spTgt spid="76803">
                                            <p:txEl>
                                              <p:pRg st="3" end="3"/>
                                            </p:txEl>
                                          </p:spTgt>
                                        </p:tgtEl>
                                        <p:attrNameLst>
                                          <p:attrName>ppt_x</p:attrName>
                                        </p:attrNameLst>
                                      </p:cBhvr>
                                      <p:tavLst>
                                        <p:tav tm="0">
                                          <p:val>
                                            <p:strVal val="ppt_x"/>
                                          </p:val>
                                        </p:tav>
                                        <p:tav tm="100000">
                                          <p:val>
                                            <p:strVal val="ppt_x"/>
                                          </p:val>
                                        </p:tav>
                                      </p:tavLst>
                                    </p:anim>
                                    <p:anim calcmode="lin" valueType="num">
                                      <p:cBhvr additive="base">
                                        <p:cTn id="47" dur="500"/>
                                        <p:tgtEl>
                                          <p:spTgt spid="76803">
                                            <p:txEl>
                                              <p:pRg st="3" end="3"/>
                                            </p:txEl>
                                          </p:spTgt>
                                        </p:tgtEl>
                                        <p:attrNameLst>
                                          <p:attrName>ppt_y</p:attrName>
                                        </p:attrNameLst>
                                      </p:cBhvr>
                                      <p:tavLst>
                                        <p:tav tm="0">
                                          <p:val>
                                            <p:strVal val="ppt_y"/>
                                          </p:val>
                                        </p:tav>
                                        <p:tav tm="100000">
                                          <p:val>
                                            <p:strVal val="1+ppt_h/2"/>
                                          </p:val>
                                        </p:tav>
                                      </p:tavLst>
                                    </p:anim>
                                    <p:set>
                                      <p:cBhvr>
                                        <p:cTn id="48" dur="1" fill="hold">
                                          <p:stCondLst>
                                            <p:cond delay="499"/>
                                          </p:stCondLst>
                                        </p:cTn>
                                        <p:tgtEl>
                                          <p:spTgt spid="76803">
                                            <p:txEl>
                                              <p:pRg st="3" end="3"/>
                                            </p:txEl>
                                          </p:spTgt>
                                        </p:tgtEl>
                                        <p:attrNameLst>
                                          <p:attrName>style.visibility</p:attrName>
                                        </p:attrNameLst>
                                      </p:cBhvr>
                                      <p:to>
                                        <p:strVal val="hidden"/>
                                      </p:to>
                                    </p:set>
                                  </p:childTnLst>
                                </p:cTn>
                              </p:par>
                              <p:par>
                                <p:cTn id="49" presetID="2" presetClass="exit" presetSubtype="4" fill="hold" grpId="0" nodeType="withEffect">
                                  <p:stCondLst>
                                    <p:cond delay="0"/>
                                  </p:stCondLst>
                                  <p:childTnLst>
                                    <p:anim calcmode="lin" valueType="num">
                                      <p:cBhvr additive="base">
                                        <p:cTn id="50" dur="500"/>
                                        <p:tgtEl>
                                          <p:spTgt spid="76803">
                                            <p:txEl>
                                              <p:pRg st="4" end="4"/>
                                            </p:txEl>
                                          </p:spTgt>
                                        </p:tgtEl>
                                        <p:attrNameLst>
                                          <p:attrName>ppt_x</p:attrName>
                                        </p:attrNameLst>
                                      </p:cBhvr>
                                      <p:tavLst>
                                        <p:tav tm="0">
                                          <p:val>
                                            <p:strVal val="ppt_x"/>
                                          </p:val>
                                        </p:tav>
                                        <p:tav tm="100000">
                                          <p:val>
                                            <p:strVal val="ppt_x"/>
                                          </p:val>
                                        </p:tav>
                                      </p:tavLst>
                                    </p:anim>
                                    <p:anim calcmode="lin" valueType="num">
                                      <p:cBhvr additive="base">
                                        <p:cTn id="51" dur="500"/>
                                        <p:tgtEl>
                                          <p:spTgt spid="76803">
                                            <p:txEl>
                                              <p:pRg st="4" end="4"/>
                                            </p:txEl>
                                          </p:spTgt>
                                        </p:tgtEl>
                                        <p:attrNameLst>
                                          <p:attrName>ppt_y</p:attrName>
                                        </p:attrNameLst>
                                      </p:cBhvr>
                                      <p:tavLst>
                                        <p:tav tm="0">
                                          <p:val>
                                            <p:strVal val="ppt_y"/>
                                          </p:val>
                                        </p:tav>
                                        <p:tav tm="100000">
                                          <p:val>
                                            <p:strVal val="1+ppt_h/2"/>
                                          </p:val>
                                        </p:tav>
                                      </p:tavLst>
                                    </p:anim>
                                    <p:set>
                                      <p:cBhvr>
                                        <p:cTn id="52" dur="1" fill="hold">
                                          <p:stCondLst>
                                            <p:cond delay="499"/>
                                          </p:stCondLst>
                                        </p:cTn>
                                        <p:tgtEl>
                                          <p:spTgt spid="76803">
                                            <p:txEl>
                                              <p:pRg st="4" end="4"/>
                                            </p:txEl>
                                          </p:spTgt>
                                        </p:tgtEl>
                                        <p:attrNameLst>
                                          <p:attrName>style.visibility</p:attrName>
                                        </p:attrNameLst>
                                      </p:cBhvr>
                                      <p:to>
                                        <p:strVal val="hidden"/>
                                      </p:to>
                                    </p:set>
                                  </p:childTnLst>
                                </p:cTn>
                              </p:par>
                              <p:par>
                                <p:cTn id="53" presetID="2" presetClass="exit" presetSubtype="4" fill="hold" grpId="0" nodeType="withEffect">
                                  <p:stCondLst>
                                    <p:cond delay="0"/>
                                  </p:stCondLst>
                                  <p:childTnLst>
                                    <p:anim calcmode="lin" valueType="num">
                                      <p:cBhvr additive="base">
                                        <p:cTn id="54" dur="500"/>
                                        <p:tgtEl>
                                          <p:spTgt spid="76803">
                                            <p:txEl>
                                              <p:pRg st="5" end="5"/>
                                            </p:txEl>
                                          </p:spTgt>
                                        </p:tgtEl>
                                        <p:attrNameLst>
                                          <p:attrName>ppt_x</p:attrName>
                                        </p:attrNameLst>
                                      </p:cBhvr>
                                      <p:tavLst>
                                        <p:tav tm="0">
                                          <p:val>
                                            <p:strVal val="ppt_x"/>
                                          </p:val>
                                        </p:tav>
                                        <p:tav tm="100000">
                                          <p:val>
                                            <p:strVal val="ppt_x"/>
                                          </p:val>
                                        </p:tav>
                                      </p:tavLst>
                                    </p:anim>
                                    <p:anim calcmode="lin" valueType="num">
                                      <p:cBhvr additive="base">
                                        <p:cTn id="55" dur="500"/>
                                        <p:tgtEl>
                                          <p:spTgt spid="76803">
                                            <p:txEl>
                                              <p:pRg st="5" end="5"/>
                                            </p:txEl>
                                          </p:spTgt>
                                        </p:tgtEl>
                                        <p:attrNameLst>
                                          <p:attrName>ppt_y</p:attrName>
                                        </p:attrNameLst>
                                      </p:cBhvr>
                                      <p:tavLst>
                                        <p:tav tm="0">
                                          <p:val>
                                            <p:strVal val="ppt_y"/>
                                          </p:val>
                                        </p:tav>
                                        <p:tav tm="100000">
                                          <p:val>
                                            <p:strVal val="1+ppt_h/2"/>
                                          </p:val>
                                        </p:tav>
                                      </p:tavLst>
                                    </p:anim>
                                    <p:set>
                                      <p:cBhvr>
                                        <p:cTn id="56" dur="1" fill="hold">
                                          <p:stCondLst>
                                            <p:cond delay="499"/>
                                          </p:stCondLst>
                                        </p:cTn>
                                        <p:tgtEl>
                                          <p:spTgt spid="76803">
                                            <p:txEl>
                                              <p:pRg st="5" end="5"/>
                                            </p:txEl>
                                          </p:spTgt>
                                        </p:tgtEl>
                                        <p:attrNameLst>
                                          <p:attrName>style.visibility</p:attrName>
                                        </p:attrNameLst>
                                      </p:cBhvr>
                                      <p:to>
                                        <p:strVal val="hidden"/>
                                      </p:to>
                                    </p:set>
                                  </p:childTnLst>
                                </p:cTn>
                              </p:par>
                              <p:par>
                                <p:cTn id="57" presetID="2" presetClass="exit" presetSubtype="4" fill="hold" grpId="0" nodeType="withEffect">
                                  <p:stCondLst>
                                    <p:cond delay="0"/>
                                  </p:stCondLst>
                                  <p:childTnLst>
                                    <p:anim calcmode="lin" valueType="num">
                                      <p:cBhvr additive="base">
                                        <p:cTn id="58" dur="500"/>
                                        <p:tgtEl>
                                          <p:spTgt spid="76803">
                                            <p:txEl>
                                              <p:pRg st="6" end="6"/>
                                            </p:txEl>
                                          </p:spTgt>
                                        </p:tgtEl>
                                        <p:attrNameLst>
                                          <p:attrName>ppt_x</p:attrName>
                                        </p:attrNameLst>
                                      </p:cBhvr>
                                      <p:tavLst>
                                        <p:tav tm="0">
                                          <p:val>
                                            <p:strVal val="ppt_x"/>
                                          </p:val>
                                        </p:tav>
                                        <p:tav tm="100000">
                                          <p:val>
                                            <p:strVal val="ppt_x"/>
                                          </p:val>
                                        </p:tav>
                                      </p:tavLst>
                                    </p:anim>
                                    <p:anim calcmode="lin" valueType="num">
                                      <p:cBhvr additive="base">
                                        <p:cTn id="59" dur="500"/>
                                        <p:tgtEl>
                                          <p:spTgt spid="76803">
                                            <p:txEl>
                                              <p:pRg st="6" end="6"/>
                                            </p:txEl>
                                          </p:spTgt>
                                        </p:tgtEl>
                                        <p:attrNameLst>
                                          <p:attrName>ppt_y</p:attrName>
                                        </p:attrNameLst>
                                      </p:cBhvr>
                                      <p:tavLst>
                                        <p:tav tm="0">
                                          <p:val>
                                            <p:strVal val="ppt_y"/>
                                          </p:val>
                                        </p:tav>
                                        <p:tav tm="100000">
                                          <p:val>
                                            <p:strVal val="1+ppt_h/2"/>
                                          </p:val>
                                        </p:tav>
                                      </p:tavLst>
                                    </p:anim>
                                    <p:set>
                                      <p:cBhvr>
                                        <p:cTn id="60" dur="1" fill="hold">
                                          <p:stCondLst>
                                            <p:cond delay="499"/>
                                          </p:stCondLst>
                                        </p:cTn>
                                        <p:tgtEl>
                                          <p:spTgt spid="76803">
                                            <p:txEl>
                                              <p:pRg st="6" end="6"/>
                                            </p:txEl>
                                          </p:spTgt>
                                        </p:tgtEl>
                                        <p:attrNameLst>
                                          <p:attrName>style.visibility</p:attrName>
                                        </p:attrNameLst>
                                      </p:cBhvr>
                                      <p:to>
                                        <p:strVal val="hidden"/>
                                      </p:to>
                                    </p:set>
                                  </p:childTnLst>
                                </p:cTn>
                              </p:par>
                              <p:par>
                                <p:cTn id="61" presetID="2" presetClass="exit" presetSubtype="4" fill="hold" grpId="0" nodeType="withEffect">
                                  <p:stCondLst>
                                    <p:cond delay="0"/>
                                  </p:stCondLst>
                                  <p:childTnLst>
                                    <p:anim calcmode="lin" valueType="num">
                                      <p:cBhvr additive="base">
                                        <p:cTn id="62" dur="500"/>
                                        <p:tgtEl>
                                          <p:spTgt spid="76803">
                                            <p:txEl>
                                              <p:pRg st="7" end="7"/>
                                            </p:txEl>
                                          </p:spTgt>
                                        </p:tgtEl>
                                        <p:attrNameLst>
                                          <p:attrName>ppt_x</p:attrName>
                                        </p:attrNameLst>
                                      </p:cBhvr>
                                      <p:tavLst>
                                        <p:tav tm="0">
                                          <p:val>
                                            <p:strVal val="ppt_x"/>
                                          </p:val>
                                        </p:tav>
                                        <p:tav tm="100000">
                                          <p:val>
                                            <p:strVal val="ppt_x"/>
                                          </p:val>
                                        </p:tav>
                                      </p:tavLst>
                                    </p:anim>
                                    <p:anim calcmode="lin" valueType="num">
                                      <p:cBhvr additive="base">
                                        <p:cTn id="63" dur="500"/>
                                        <p:tgtEl>
                                          <p:spTgt spid="76803">
                                            <p:txEl>
                                              <p:pRg st="7" end="7"/>
                                            </p:txEl>
                                          </p:spTgt>
                                        </p:tgtEl>
                                        <p:attrNameLst>
                                          <p:attrName>ppt_y</p:attrName>
                                        </p:attrNameLst>
                                      </p:cBhvr>
                                      <p:tavLst>
                                        <p:tav tm="0">
                                          <p:val>
                                            <p:strVal val="ppt_y"/>
                                          </p:val>
                                        </p:tav>
                                        <p:tav tm="100000">
                                          <p:val>
                                            <p:strVal val="1+ppt_h/2"/>
                                          </p:val>
                                        </p:tav>
                                      </p:tavLst>
                                    </p:anim>
                                    <p:set>
                                      <p:cBhvr>
                                        <p:cTn id="64" dur="1" fill="hold">
                                          <p:stCondLst>
                                            <p:cond delay="499"/>
                                          </p:stCondLst>
                                        </p:cTn>
                                        <p:tgtEl>
                                          <p:spTgt spid="76803">
                                            <p:txEl>
                                              <p:pRg st="7" end="7"/>
                                            </p:txEl>
                                          </p:spTgt>
                                        </p:tgtEl>
                                        <p:attrNameLst>
                                          <p:attrName>style.visibility</p:attrName>
                                        </p:attrNameLst>
                                      </p:cBhvr>
                                      <p:to>
                                        <p:strVal val="hidden"/>
                                      </p:to>
                                    </p:set>
                                  </p:childTnLst>
                                </p:cTn>
                              </p:par>
                              <p:par>
                                <p:cTn id="65" presetID="2" presetClass="exit" presetSubtype="4" fill="hold" grpId="0" nodeType="withEffect">
                                  <p:stCondLst>
                                    <p:cond delay="0"/>
                                  </p:stCondLst>
                                  <p:childTnLst>
                                    <p:anim calcmode="lin" valueType="num">
                                      <p:cBhvr additive="base">
                                        <p:cTn id="66" dur="500"/>
                                        <p:tgtEl>
                                          <p:spTgt spid="76803">
                                            <p:txEl>
                                              <p:pRg st="8" end="8"/>
                                            </p:txEl>
                                          </p:spTgt>
                                        </p:tgtEl>
                                        <p:attrNameLst>
                                          <p:attrName>ppt_x</p:attrName>
                                        </p:attrNameLst>
                                      </p:cBhvr>
                                      <p:tavLst>
                                        <p:tav tm="0">
                                          <p:val>
                                            <p:strVal val="ppt_x"/>
                                          </p:val>
                                        </p:tav>
                                        <p:tav tm="100000">
                                          <p:val>
                                            <p:strVal val="ppt_x"/>
                                          </p:val>
                                        </p:tav>
                                      </p:tavLst>
                                    </p:anim>
                                    <p:anim calcmode="lin" valueType="num">
                                      <p:cBhvr additive="base">
                                        <p:cTn id="67" dur="500"/>
                                        <p:tgtEl>
                                          <p:spTgt spid="76803">
                                            <p:txEl>
                                              <p:pRg st="8" end="8"/>
                                            </p:txEl>
                                          </p:spTgt>
                                        </p:tgtEl>
                                        <p:attrNameLst>
                                          <p:attrName>ppt_y</p:attrName>
                                        </p:attrNameLst>
                                      </p:cBhvr>
                                      <p:tavLst>
                                        <p:tav tm="0">
                                          <p:val>
                                            <p:strVal val="ppt_y"/>
                                          </p:val>
                                        </p:tav>
                                        <p:tav tm="100000">
                                          <p:val>
                                            <p:strVal val="1+ppt_h/2"/>
                                          </p:val>
                                        </p:tav>
                                      </p:tavLst>
                                    </p:anim>
                                    <p:set>
                                      <p:cBhvr>
                                        <p:cTn id="68" dur="1" fill="hold">
                                          <p:stCondLst>
                                            <p:cond delay="499"/>
                                          </p:stCondLst>
                                        </p:cTn>
                                        <p:tgtEl>
                                          <p:spTgt spid="76803">
                                            <p:txEl>
                                              <p:pRg st="8" end="8"/>
                                            </p:txEl>
                                          </p:spTgt>
                                        </p:tgtEl>
                                        <p:attrNameLst>
                                          <p:attrName>style.visibility</p:attrName>
                                        </p:attrNameLst>
                                      </p:cBhvr>
                                      <p:to>
                                        <p:strVal val="hidden"/>
                                      </p:to>
                                    </p:set>
                                  </p:childTnLst>
                                </p:cTn>
                              </p:par>
                              <p:par>
                                <p:cTn id="69" presetID="2" presetClass="exit" presetSubtype="4" fill="hold" grpId="0" nodeType="withEffect">
                                  <p:stCondLst>
                                    <p:cond delay="0"/>
                                  </p:stCondLst>
                                  <p:childTnLst>
                                    <p:anim calcmode="lin" valueType="num">
                                      <p:cBhvr additive="base">
                                        <p:cTn id="70" dur="500"/>
                                        <p:tgtEl>
                                          <p:spTgt spid="76803">
                                            <p:txEl>
                                              <p:pRg st="9" end="9"/>
                                            </p:txEl>
                                          </p:spTgt>
                                        </p:tgtEl>
                                        <p:attrNameLst>
                                          <p:attrName>ppt_x</p:attrName>
                                        </p:attrNameLst>
                                      </p:cBhvr>
                                      <p:tavLst>
                                        <p:tav tm="0">
                                          <p:val>
                                            <p:strVal val="ppt_x"/>
                                          </p:val>
                                        </p:tav>
                                        <p:tav tm="100000">
                                          <p:val>
                                            <p:strVal val="ppt_x"/>
                                          </p:val>
                                        </p:tav>
                                      </p:tavLst>
                                    </p:anim>
                                    <p:anim calcmode="lin" valueType="num">
                                      <p:cBhvr additive="base">
                                        <p:cTn id="71" dur="500"/>
                                        <p:tgtEl>
                                          <p:spTgt spid="76803">
                                            <p:txEl>
                                              <p:pRg st="9" end="9"/>
                                            </p:txEl>
                                          </p:spTgt>
                                        </p:tgtEl>
                                        <p:attrNameLst>
                                          <p:attrName>ppt_y</p:attrName>
                                        </p:attrNameLst>
                                      </p:cBhvr>
                                      <p:tavLst>
                                        <p:tav tm="0">
                                          <p:val>
                                            <p:strVal val="ppt_y"/>
                                          </p:val>
                                        </p:tav>
                                        <p:tav tm="100000">
                                          <p:val>
                                            <p:strVal val="1+ppt_h/2"/>
                                          </p:val>
                                        </p:tav>
                                      </p:tavLst>
                                    </p:anim>
                                    <p:set>
                                      <p:cBhvr>
                                        <p:cTn id="72" dur="1" fill="hold">
                                          <p:stCondLst>
                                            <p:cond delay="499"/>
                                          </p:stCondLst>
                                        </p:cTn>
                                        <p:tgtEl>
                                          <p:spTgt spid="76803">
                                            <p:txEl>
                                              <p:pRg st="9" end="9"/>
                                            </p:txEl>
                                          </p:spTgt>
                                        </p:tgtEl>
                                        <p:attrNameLst>
                                          <p:attrName>style.visibility</p:attrName>
                                        </p:attrNameLst>
                                      </p:cBhvr>
                                      <p:to>
                                        <p:strVal val="hidden"/>
                                      </p:to>
                                    </p:set>
                                  </p:childTnLst>
                                </p:cTn>
                              </p:par>
                              <p:par>
                                <p:cTn id="73" presetID="2" presetClass="exit" presetSubtype="4" fill="hold" grpId="0" nodeType="withEffect">
                                  <p:stCondLst>
                                    <p:cond delay="0"/>
                                  </p:stCondLst>
                                  <p:childTnLst>
                                    <p:anim calcmode="lin" valueType="num">
                                      <p:cBhvr additive="base">
                                        <p:cTn id="74" dur="500"/>
                                        <p:tgtEl>
                                          <p:spTgt spid="76803">
                                            <p:txEl>
                                              <p:pRg st="10" end="10"/>
                                            </p:txEl>
                                          </p:spTgt>
                                        </p:tgtEl>
                                        <p:attrNameLst>
                                          <p:attrName>ppt_x</p:attrName>
                                        </p:attrNameLst>
                                      </p:cBhvr>
                                      <p:tavLst>
                                        <p:tav tm="0">
                                          <p:val>
                                            <p:strVal val="ppt_x"/>
                                          </p:val>
                                        </p:tav>
                                        <p:tav tm="100000">
                                          <p:val>
                                            <p:strVal val="ppt_x"/>
                                          </p:val>
                                        </p:tav>
                                      </p:tavLst>
                                    </p:anim>
                                    <p:anim calcmode="lin" valueType="num">
                                      <p:cBhvr additive="base">
                                        <p:cTn id="75" dur="500"/>
                                        <p:tgtEl>
                                          <p:spTgt spid="76803">
                                            <p:txEl>
                                              <p:pRg st="10" end="10"/>
                                            </p:txEl>
                                          </p:spTgt>
                                        </p:tgtEl>
                                        <p:attrNameLst>
                                          <p:attrName>ppt_y</p:attrName>
                                        </p:attrNameLst>
                                      </p:cBhvr>
                                      <p:tavLst>
                                        <p:tav tm="0">
                                          <p:val>
                                            <p:strVal val="ppt_y"/>
                                          </p:val>
                                        </p:tav>
                                        <p:tav tm="100000">
                                          <p:val>
                                            <p:strVal val="1+ppt_h/2"/>
                                          </p:val>
                                        </p:tav>
                                      </p:tavLst>
                                    </p:anim>
                                    <p:set>
                                      <p:cBhvr>
                                        <p:cTn id="76" dur="1" fill="hold">
                                          <p:stCondLst>
                                            <p:cond delay="499"/>
                                          </p:stCondLst>
                                        </p:cTn>
                                        <p:tgtEl>
                                          <p:spTgt spid="76803">
                                            <p:txEl>
                                              <p:pRg st="10" end="10"/>
                                            </p:txEl>
                                          </p:spTgt>
                                        </p:tgtEl>
                                        <p:attrNameLst>
                                          <p:attrName>style.visibility</p:attrName>
                                        </p:attrNameLst>
                                      </p:cBhvr>
                                      <p:to>
                                        <p:strVal val="hidden"/>
                                      </p:to>
                                    </p:set>
                                  </p:childTnLst>
                                </p:cTn>
                              </p:par>
                              <p:par>
                                <p:cTn id="77" presetID="2" presetClass="exit" presetSubtype="4" fill="hold" grpId="0" nodeType="withEffect">
                                  <p:stCondLst>
                                    <p:cond delay="0"/>
                                  </p:stCondLst>
                                  <p:childTnLst>
                                    <p:anim calcmode="lin" valueType="num">
                                      <p:cBhvr additive="base">
                                        <p:cTn id="78" dur="500"/>
                                        <p:tgtEl>
                                          <p:spTgt spid="76803">
                                            <p:txEl>
                                              <p:pRg st="11" end="11"/>
                                            </p:txEl>
                                          </p:spTgt>
                                        </p:tgtEl>
                                        <p:attrNameLst>
                                          <p:attrName>ppt_x</p:attrName>
                                        </p:attrNameLst>
                                      </p:cBhvr>
                                      <p:tavLst>
                                        <p:tav tm="0">
                                          <p:val>
                                            <p:strVal val="ppt_x"/>
                                          </p:val>
                                        </p:tav>
                                        <p:tav tm="100000">
                                          <p:val>
                                            <p:strVal val="ppt_x"/>
                                          </p:val>
                                        </p:tav>
                                      </p:tavLst>
                                    </p:anim>
                                    <p:anim calcmode="lin" valueType="num">
                                      <p:cBhvr additive="base">
                                        <p:cTn id="79" dur="500"/>
                                        <p:tgtEl>
                                          <p:spTgt spid="76803">
                                            <p:txEl>
                                              <p:pRg st="11" end="11"/>
                                            </p:txEl>
                                          </p:spTgt>
                                        </p:tgtEl>
                                        <p:attrNameLst>
                                          <p:attrName>ppt_y</p:attrName>
                                        </p:attrNameLst>
                                      </p:cBhvr>
                                      <p:tavLst>
                                        <p:tav tm="0">
                                          <p:val>
                                            <p:strVal val="ppt_y"/>
                                          </p:val>
                                        </p:tav>
                                        <p:tav tm="100000">
                                          <p:val>
                                            <p:strVal val="1+ppt_h/2"/>
                                          </p:val>
                                        </p:tav>
                                      </p:tavLst>
                                    </p:anim>
                                    <p:set>
                                      <p:cBhvr>
                                        <p:cTn id="80" dur="1" fill="hold">
                                          <p:stCondLst>
                                            <p:cond delay="499"/>
                                          </p:stCondLst>
                                        </p:cTn>
                                        <p:tgtEl>
                                          <p:spTgt spid="76803">
                                            <p:txEl>
                                              <p:pRg st="11" end="11"/>
                                            </p:txEl>
                                          </p:spTgt>
                                        </p:tgtEl>
                                        <p:attrNameLst>
                                          <p:attrName>style.visibility</p:attrName>
                                        </p:attrNameLst>
                                      </p:cBhvr>
                                      <p:to>
                                        <p:strVal val="hidden"/>
                                      </p:to>
                                    </p:set>
                                  </p:childTnLst>
                                </p:cTn>
                              </p:par>
                              <p:par>
                                <p:cTn id="81" presetID="2" presetClass="exit" presetSubtype="4" fill="hold" grpId="0" nodeType="withEffect">
                                  <p:stCondLst>
                                    <p:cond delay="0"/>
                                  </p:stCondLst>
                                  <p:childTnLst>
                                    <p:anim calcmode="lin" valueType="num">
                                      <p:cBhvr additive="base">
                                        <p:cTn id="82" dur="500"/>
                                        <p:tgtEl>
                                          <p:spTgt spid="76803">
                                            <p:txEl>
                                              <p:pRg st="12" end="12"/>
                                            </p:txEl>
                                          </p:spTgt>
                                        </p:tgtEl>
                                        <p:attrNameLst>
                                          <p:attrName>ppt_x</p:attrName>
                                        </p:attrNameLst>
                                      </p:cBhvr>
                                      <p:tavLst>
                                        <p:tav tm="0">
                                          <p:val>
                                            <p:strVal val="ppt_x"/>
                                          </p:val>
                                        </p:tav>
                                        <p:tav tm="100000">
                                          <p:val>
                                            <p:strVal val="ppt_x"/>
                                          </p:val>
                                        </p:tav>
                                      </p:tavLst>
                                    </p:anim>
                                    <p:anim calcmode="lin" valueType="num">
                                      <p:cBhvr additive="base">
                                        <p:cTn id="83" dur="500"/>
                                        <p:tgtEl>
                                          <p:spTgt spid="76803">
                                            <p:txEl>
                                              <p:pRg st="12" end="12"/>
                                            </p:txEl>
                                          </p:spTgt>
                                        </p:tgtEl>
                                        <p:attrNameLst>
                                          <p:attrName>ppt_y</p:attrName>
                                        </p:attrNameLst>
                                      </p:cBhvr>
                                      <p:tavLst>
                                        <p:tav tm="0">
                                          <p:val>
                                            <p:strVal val="ppt_y"/>
                                          </p:val>
                                        </p:tav>
                                        <p:tav tm="100000">
                                          <p:val>
                                            <p:strVal val="1+ppt_h/2"/>
                                          </p:val>
                                        </p:tav>
                                      </p:tavLst>
                                    </p:anim>
                                    <p:set>
                                      <p:cBhvr>
                                        <p:cTn id="84" dur="1" fill="hold">
                                          <p:stCondLst>
                                            <p:cond delay="499"/>
                                          </p:stCondLst>
                                        </p:cTn>
                                        <p:tgtEl>
                                          <p:spTgt spid="76803">
                                            <p:txEl>
                                              <p:pRg st="12" end="12"/>
                                            </p:txEl>
                                          </p:spTgt>
                                        </p:tgtEl>
                                        <p:attrNameLst>
                                          <p:attrName>style.visibility</p:attrName>
                                        </p:attrNameLst>
                                      </p:cBhvr>
                                      <p:to>
                                        <p:strVal val="hidden"/>
                                      </p:to>
                                    </p:set>
                                  </p:childTnLst>
                                </p:cTn>
                              </p:par>
                              <p:par>
                                <p:cTn id="85" presetID="2" presetClass="exit" presetSubtype="4" fill="hold" grpId="0" nodeType="withEffect">
                                  <p:stCondLst>
                                    <p:cond delay="0"/>
                                  </p:stCondLst>
                                  <p:childTnLst>
                                    <p:anim calcmode="lin" valueType="num">
                                      <p:cBhvr additive="base">
                                        <p:cTn id="86" dur="500"/>
                                        <p:tgtEl>
                                          <p:spTgt spid="76803">
                                            <p:txEl>
                                              <p:pRg st="13" end="13"/>
                                            </p:txEl>
                                          </p:spTgt>
                                        </p:tgtEl>
                                        <p:attrNameLst>
                                          <p:attrName>ppt_x</p:attrName>
                                        </p:attrNameLst>
                                      </p:cBhvr>
                                      <p:tavLst>
                                        <p:tav tm="0">
                                          <p:val>
                                            <p:strVal val="ppt_x"/>
                                          </p:val>
                                        </p:tav>
                                        <p:tav tm="100000">
                                          <p:val>
                                            <p:strVal val="ppt_x"/>
                                          </p:val>
                                        </p:tav>
                                      </p:tavLst>
                                    </p:anim>
                                    <p:anim calcmode="lin" valueType="num">
                                      <p:cBhvr additive="base">
                                        <p:cTn id="87" dur="500"/>
                                        <p:tgtEl>
                                          <p:spTgt spid="76803">
                                            <p:txEl>
                                              <p:pRg st="13" end="13"/>
                                            </p:txEl>
                                          </p:spTgt>
                                        </p:tgtEl>
                                        <p:attrNameLst>
                                          <p:attrName>ppt_y</p:attrName>
                                        </p:attrNameLst>
                                      </p:cBhvr>
                                      <p:tavLst>
                                        <p:tav tm="0">
                                          <p:val>
                                            <p:strVal val="ppt_y"/>
                                          </p:val>
                                        </p:tav>
                                        <p:tav tm="100000">
                                          <p:val>
                                            <p:strVal val="1+ppt_h/2"/>
                                          </p:val>
                                        </p:tav>
                                      </p:tavLst>
                                    </p:anim>
                                    <p:set>
                                      <p:cBhvr>
                                        <p:cTn id="88" dur="1" fill="hold">
                                          <p:stCondLst>
                                            <p:cond delay="499"/>
                                          </p:stCondLst>
                                        </p:cTn>
                                        <p:tgtEl>
                                          <p:spTgt spid="76803">
                                            <p:txEl>
                                              <p:pRg st="13" end="13"/>
                                            </p:txEl>
                                          </p:spTgt>
                                        </p:tgtEl>
                                        <p:attrNameLst>
                                          <p:attrName>style.visibility</p:attrName>
                                        </p:attrNameLst>
                                      </p:cBhvr>
                                      <p:to>
                                        <p:strVal val="hidden"/>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2" presetClass="exit" presetSubtype="4" fill="hold" grpId="0" nodeType="clickEffect">
                                  <p:stCondLst>
                                    <p:cond delay="0"/>
                                  </p:stCondLst>
                                  <p:childTnLst>
                                    <p:anim calcmode="lin" valueType="num">
                                      <p:cBhvr additive="base">
                                        <p:cTn id="92" dur="500"/>
                                        <p:tgtEl>
                                          <p:spTgt spid="76803">
                                            <p:txEl>
                                              <p:pRg st="14" end="14"/>
                                            </p:txEl>
                                          </p:spTgt>
                                        </p:tgtEl>
                                        <p:attrNameLst>
                                          <p:attrName>ppt_x</p:attrName>
                                        </p:attrNameLst>
                                      </p:cBhvr>
                                      <p:tavLst>
                                        <p:tav tm="0">
                                          <p:val>
                                            <p:strVal val="ppt_x"/>
                                          </p:val>
                                        </p:tav>
                                        <p:tav tm="100000">
                                          <p:val>
                                            <p:strVal val="ppt_x"/>
                                          </p:val>
                                        </p:tav>
                                      </p:tavLst>
                                    </p:anim>
                                    <p:anim calcmode="lin" valueType="num">
                                      <p:cBhvr additive="base">
                                        <p:cTn id="93" dur="500"/>
                                        <p:tgtEl>
                                          <p:spTgt spid="76803">
                                            <p:txEl>
                                              <p:pRg st="14" end="14"/>
                                            </p:txEl>
                                          </p:spTgt>
                                        </p:tgtEl>
                                        <p:attrNameLst>
                                          <p:attrName>ppt_y</p:attrName>
                                        </p:attrNameLst>
                                      </p:cBhvr>
                                      <p:tavLst>
                                        <p:tav tm="0">
                                          <p:val>
                                            <p:strVal val="ppt_y"/>
                                          </p:val>
                                        </p:tav>
                                        <p:tav tm="100000">
                                          <p:val>
                                            <p:strVal val="1+ppt_h/2"/>
                                          </p:val>
                                        </p:tav>
                                      </p:tavLst>
                                    </p:anim>
                                    <p:set>
                                      <p:cBhvr>
                                        <p:cTn id="94" dur="1" fill="hold">
                                          <p:stCondLst>
                                            <p:cond delay="499"/>
                                          </p:stCondLst>
                                        </p:cTn>
                                        <p:tgtEl>
                                          <p:spTgt spid="76803">
                                            <p:txEl>
                                              <p:pRg st="14" end="14"/>
                                            </p:txEl>
                                          </p:spTgt>
                                        </p:tgtEl>
                                        <p:attrNameLst>
                                          <p:attrName>style.visibility</p:attrName>
                                        </p:attrNameLst>
                                      </p:cBhvr>
                                      <p:to>
                                        <p:strVal val="hidden"/>
                                      </p:to>
                                    </p:set>
                                  </p:childTnLst>
                                </p:cTn>
                              </p:par>
                              <p:par>
                                <p:cTn id="95" presetID="2" presetClass="exit" presetSubtype="4" fill="hold" grpId="0" nodeType="withEffect">
                                  <p:stCondLst>
                                    <p:cond delay="0"/>
                                  </p:stCondLst>
                                  <p:childTnLst>
                                    <p:anim calcmode="lin" valueType="num">
                                      <p:cBhvr additive="base">
                                        <p:cTn id="96" dur="500"/>
                                        <p:tgtEl>
                                          <p:spTgt spid="76803">
                                            <p:txEl>
                                              <p:pRg st="15" end="15"/>
                                            </p:txEl>
                                          </p:spTgt>
                                        </p:tgtEl>
                                        <p:attrNameLst>
                                          <p:attrName>ppt_x</p:attrName>
                                        </p:attrNameLst>
                                      </p:cBhvr>
                                      <p:tavLst>
                                        <p:tav tm="0">
                                          <p:val>
                                            <p:strVal val="ppt_x"/>
                                          </p:val>
                                        </p:tav>
                                        <p:tav tm="100000">
                                          <p:val>
                                            <p:strVal val="ppt_x"/>
                                          </p:val>
                                        </p:tav>
                                      </p:tavLst>
                                    </p:anim>
                                    <p:anim calcmode="lin" valueType="num">
                                      <p:cBhvr additive="base">
                                        <p:cTn id="97" dur="500"/>
                                        <p:tgtEl>
                                          <p:spTgt spid="76803">
                                            <p:txEl>
                                              <p:pRg st="15" end="15"/>
                                            </p:txEl>
                                          </p:spTgt>
                                        </p:tgtEl>
                                        <p:attrNameLst>
                                          <p:attrName>ppt_y</p:attrName>
                                        </p:attrNameLst>
                                      </p:cBhvr>
                                      <p:tavLst>
                                        <p:tav tm="0">
                                          <p:val>
                                            <p:strVal val="ppt_y"/>
                                          </p:val>
                                        </p:tav>
                                        <p:tav tm="100000">
                                          <p:val>
                                            <p:strVal val="1+ppt_h/2"/>
                                          </p:val>
                                        </p:tav>
                                      </p:tavLst>
                                    </p:anim>
                                    <p:set>
                                      <p:cBhvr>
                                        <p:cTn id="98" dur="1" fill="hold">
                                          <p:stCondLst>
                                            <p:cond delay="499"/>
                                          </p:stCondLst>
                                        </p:cTn>
                                        <p:tgtEl>
                                          <p:spTgt spid="76803">
                                            <p:txEl>
                                              <p:pRg st="15" end="15"/>
                                            </p:txEl>
                                          </p:spTgt>
                                        </p:tgtEl>
                                        <p:attrNameLst>
                                          <p:attrName>style.visibility</p:attrName>
                                        </p:attrNameLst>
                                      </p:cBhvr>
                                      <p:to>
                                        <p:strVal val="hidden"/>
                                      </p:to>
                                    </p:set>
                                  </p:childTnLst>
                                </p:cTn>
                              </p:par>
                              <p:par>
                                <p:cTn id="99" presetID="2" presetClass="exit" presetSubtype="4" fill="hold" grpId="1" nodeType="withEffect">
                                  <p:stCondLst>
                                    <p:cond delay="0"/>
                                  </p:stCondLst>
                                  <p:childTnLst>
                                    <p:anim calcmode="lin" valueType="num">
                                      <p:cBhvr additive="base">
                                        <p:cTn id="100" dur="500"/>
                                        <p:tgtEl>
                                          <p:spTgt spid="679941"/>
                                        </p:tgtEl>
                                        <p:attrNameLst>
                                          <p:attrName>ppt_x</p:attrName>
                                        </p:attrNameLst>
                                      </p:cBhvr>
                                      <p:tavLst>
                                        <p:tav tm="0">
                                          <p:val>
                                            <p:strVal val="ppt_x"/>
                                          </p:val>
                                        </p:tav>
                                        <p:tav tm="100000">
                                          <p:val>
                                            <p:strVal val="ppt_x"/>
                                          </p:val>
                                        </p:tav>
                                      </p:tavLst>
                                    </p:anim>
                                    <p:anim calcmode="lin" valueType="num">
                                      <p:cBhvr additive="base">
                                        <p:cTn id="101" dur="500"/>
                                        <p:tgtEl>
                                          <p:spTgt spid="679941"/>
                                        </p:tgtEl>
                                        <p:attrNameLst>
                                          <p:attrName>ppt_y</p:attrName>
                                        </p:attrNameLst>
                                      </p:cBhvr>
                                      <p:tavLst>
                                        <p:tav tm="0">
                                          <p:val>
                                            <p:strVal val="ppt_y"/>
                                          </p:val>
                                        </p:tav>
                                        <p:tav tm="100000">
                                          <p:val>
                                            <p:strVal val="1+ppt_h/2"/>
                                          </p:val>
                                        </p:tav>
                                      </p:tavLst>
                                    </p:anim>
                                    <p:set>
                                      <p:cBhvr>
                                        <p:cTn id="102" dur="1" fill="hold">
                                          <p:stCondLst>
                                            <p:cond delay="499"/>
                                          </p:stCondLst>
                                        </p:cTn>
                                        <p:tgtEl>
                                          <p:spTgt spid="679941"/>
                                        </p:tgtEl>
                                        <p:attrNameLst>
                                          <p:attrName>style.visibility</p:attrName>
                                        </p:attrNameLst>
                                      </p:cBhvr>
                                      <p:to>
                                        <p:strVal val="hidden"/>
                                      </p:to>
                                    </p:set>
                                  </p:childTnLst>
                                </p:cTn>
                              </p:par>
                              <p:par>
                                <p:cTn id="103" presetID="2" presetClass="exit" presetSubtype="4" fill="hold" grpId="2" nodeType="withEffect">
                                  <p:stCondLst>
                                    <p:cond delay="0"/>
                                  </p:stCondLst>
                                  <p:childTnLst>
                                    <p:anim calcmode="lin" valueType="num">
                                      <p:cBhvr additive="base">
                                        <p:cTn id="104" dur="500"/>
                                        <p:tgtEl>
                                          <p:spTgt spid="8"/>
                                        </p:tgtEl>
                                        <p:attrNameLst>
                                          <p:attrName>ppt_x</p:attrName>
                                        </p:attrNameLst>
                                      </p:cBhvr>
                                      <p:tavLst>
                                        <p:tav tm="0">
                                          <p:val>
                                            <p:strVal val="ppt_x"/>
                                          </p:val>
                                        </p:tav>
                                        <p:tav tm="100000">
                                          <p:val>
                                            <p:strVal val="ppt_x"/>
                                          </p:val>
                                        </p:tav>
                                      </p:tavLst>
                                    </p:anim>
                                    <p:anim calcmode="lin" valueType="num">
                                      <p:cBhvr additive="base">
                                        <p:cTn id="105" dur="500"/>
                                        <p:tgtEl>
                                          <p:spTgt spid="8"/>
                                        </p:tgtEl>
                                        <p:attrNameLst>
                                          <p:attrName>ppt_y</p:attrName>
                                        </p:attrNameLst>
                                      </p:cBhvr>
                                      <p:tavLst>
                                        <p:tav tm="0">
                                          <p:val>
                                            <p:strVal val="ppt_y"/>
                                          </p:val>
                                        </p:tav>
                                        <p:tav tm="100000">
                                          <p:val>
                                            <p:strVal val="1+ppt_h/2"/>
                                          </p:val>
                                        </p:tav>
                                      </p:tavLst>
                                    </p:anim>
                                    <p:set>
                                      <p:cBhvr>
                                        <p:cTn id="106" dur="1" fill="hold">
                                          <p:stCondLst>
                                            <p:cond delay="499"/>
                                          </p:stCondLst>
                                        </p:cTn>
                                        <p:tgtEl>
                                          <p:spTgt spid="8"/>
                                        </p:tgtEl>
                                        <p:attrNameLst>
                                          <p:attrName>style.visibility</p:attrName>
                                        </p:attrNameLst>
                                      </p:cBhvr>
                                      <p:to>
                                        <p:strVal val="hidden"/>
                                      </p:to>
                                    </p:set>
                                  </p:childTnLst>
                                </p:cTn>
                              </p:par>
                              <p:par>
                                <p:cTn id="107" presetID="2" presetClass="exit" presetSubtype="4" fill="hold" grpId="1" nodeType="withEffect">
                                  <p:stCondLst>
                                    <p:cond delay="0"/>
                                  </p:stCondLst>
                                  <p:childTnLst>
                                    <p:anim calcmode="lin" valueType="num">
                                      <p:cBhvr additive="base">
                                        <p:cTn id="108" dur="500"/>
                                        <p:tgtEl>
                                          <p:spTgt spid="679940"/>
                                        </p:tgtEl>
                                        <p:attrNameLst>
                                          <p:attrName>ppt_x</p:attrName>
                                        </p:attrNameLst>
                                      </p:cBhvr>
                                      <p:tavLst>
                                        <p:tav tm="0">
                                          <p:val>
                                            <p:strVal val="ppt_x"/>
                                          </p:val>
                                        </p:tav>
                                        <p:tav tm="100000">
                                          <p:val>
                                            <p:strVal val="ppt_x"/>
                                          </p:val>
                                        </p:tav>
                                      </p:tavLst>
                                    </p:anim>
                                    <p:anim calcmode="lin" valueType="num">
                                      <p:cBhvr additive="base">
                                        <p:cTn id="109" dur="500"/>
                                        <p:tgtEl>
                                          <p:spTgt spid="679940"/>
                                        </p:tgtEl>
                                        <p:attrNameLst>
                                          <p:attrName>ppt_y</p:attrName>
                                        </p:attrNameLst>
                                      </p:cBhvr>
                                      <p:tavLst>
                                        <p:tav tm="0">
                                          <p:val>
                                            <p:strVal val="ppt_y"/>
                                          </p:val>
                                        </p:tav>
                                        <p:tav tm="100000">
                                          <p:val>
                                            <p:strVal val="1+ppt_h/2"/>
                                          </p:val>
                                        </p:tav>
                                      </p:tavLst>
                                    </p:anim>
                                    <p:set>
                                      <p:cBhvr>
                                        <p:cTn id="110" dur="1" fill="hold">
                                          <p:stCondLst>
                                            <p:cond delay="499"/>
                                          </p:stCondLst>
                                        </p:cTn>
                                        <p:tgtEl>
                                          <p:spTgt spid="679940"/>
                                        </p:tgtEl>
                                        <p:attrNameLst>
                                          <p:attrName>style.visibility</p:attrName>
                                        </p:attrNameLst>
                                      </p:cBhvr>
                                      <p:to>
                                        <p:strVal val="hidden"/>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6" presetClass="emph" presetSubtype="0" fill="hold" grpId="1" nodeType="clickEffect">
                                  <p:stCondLst>
                                    <p:cond delay="0"/>
                                  </p:stCondLst>
                                  <p:childTnLst>
                                    <p:animScale>
                                      <p:cBhvr>
                                        <p:cTn id="114"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2" grpId="0"/>
      <p:bldP spid="76803" grpId="0" build="p"/>
      <p:bldP spid="679940" grpId="0"/>
      <p:bldP spid="679940" grpId="1"/>
      <p:bldP spid="679941" grpId="0"/>
      <p:bldP spid="679941" grpId="1"/>
      <p:bldP spid="6" grpId="0"/>
      <p:bldP spid="6" grpId="1"/>
      <p:bldP spid="8" grpId="0"/>
      <p:bldP spid="8" grpId="1"/>
      <p:bldP spid="8" grpId="2"/>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ltLang="en-US" b="1" dirty="0"/>
              <a:t>Topics  CSCE 222</a:t>
            </a:r>
          </a:p>
        </p:txBody>
      </p:sp>
      <p:sp>
        <p:nvSpPr>
          <p:cNvPr id="72707" name="Rectangle 3"/>
          <p:cNvSpPr>
            <a:spLocks noGrp="1" noChangeArrowheads="1"/>
          </p:cNvSpPr>
          <p:nvPr>
            <p:ph sz="half" idx="1"/>
          </p:nvPr>
        </p:nvSpPr>
        <p:spPr/>
        <p:txBody>
          <a:bodyPr>
            <a:normAutofit/>
          </a:bodyPr>
          <a:lstStyle/>
          <a:p>
            <a:pPr eaLnBrk="1" hangingPunct="1">
              <a:buFontTx/>
              <a:buNone/>
            </a:pPr>
            <a:r>
              <a:rPr lang="en-US" altLang="en-US" dirty="0"/>
              <a:t>Logic and Methods of Proof</a:t>
            </a:r>
          </a:p>
          <a:p>
            <a:pPr eaLnBrk="1" hangingPunct="1">
              <a:buFontTx/>
              <a:buNone/>
            </a:pPr>
            <a:r>
              <a:rPr lang="en-US" altLang="en-US" dirty="0"/>
              <a:t>	Propositional Logic --- SAT as an encoding language!</a:t>
            </a:r>
          </a:p>
          <a:p>
            <a:pPr eaLnBrk="1" hangingPunct="1">
              <a:buFontTx/>
              <a:buNone/>
            </a:pPr>
            <a:r>
              <a:rPr lang="en-US" altLang="en-US" dirty="0"/>
              <a:t>	Predicates and Quantifiers</a:t>
            </a:r>
          </a:p>
          <a:p>
            <a:pPr eaLnBrk="1" hangingPunct="1">
              <a:buFontTx/>
              <a:buNone/>
            </a:pPr>
            <a:r>
              <a:rPr lang="en-US" altLang="en-US" dirty="0"/>
              <a:t>	Methods of </a:t>
            </a:r>
            <a:r>
              <a:rPr lang="en-US" altLang="en-US" dirty="0" smtClean="0"/>
              <a:t>Proofs</a:t>
            </a:r>
            <a:br>
              <a:rPr lang="en-US" altLang="en-US" dirty="0" smtClean="0"/>
            </a:br>
            <a:r>
              <a:rPr lang="en-US" altLang="en-US" dirty="0" smtClean="0"/>
              <a:t>Sets</a:t>
            </a:r>
            <a:endParaRPr lang="en-US" altLang="en-US" dirty="0"/>
          </a:p>
          <a:p>
            <a:pPr eaLnBrk="1" hangingPunct="1">
              <a:buFontTx/>
              <a:buNone/>
            </a:pPr>
            <a:r>
              <a:rPr lang="en-US" altLang="en-US" dirty="0"/>
              <a:t>	Sets and Set operations</a:t>
            </a:r>
          </a:p>
          <a:p>
            <a:pPr eaLnBrk="1" hangingPunct="1">
              <a:buFontTx/>
              <a:buNone/>
            </a:pPr>
            <a:r>
              <a:rPr lang="en-US" altLang="en-US" dirty="0"/>
              <a:t>	Functions</a:t>
            </a:r>
          </a:p>
          <a:p>
            <a:pPr eaLnBrk="1" hangingPunct="1">
              <a:buFontTx/>
              <a:buNone/>
            </a:pPr>
            <a:endParaRPr lang="en-US" altLang="en-US" sz="2000" dirty="0"/>
          </a:p>
        </p:txBody>
      </p:sp>
      <p:sp>
        <p:nvSpPr>
          <p:cNvPr id="2" name="Content Placeholder 1"/>
          <p:cNvSpPr>
            <a:spLocks noGrp="1"/>
          </p:cNvSpPr>
          <p:nvPr>
            <p:ph sz="half" idx="2"/>
          </p:nvPr>
        </p:nvSpPr>
        <p:spPr/>
        <p:txBody>
          <a:bodyPr>
            <a:normAutofit/>
          </a:bodyPr>
          <a:lstStyle/>
          <a:p>
            <a:pPr>
              <a:buNone/>
            </a:pPr>
            <a:r>
              <a:rPr lang="en-US" altLang="en-US" dirty="0"/>
              <a:t>Counting</a:t>
            </a:r>
          </a:p>
          <a:p>
            <a:pPr>
              <a:buNone/>
            </a:pPr>
            <a:r>
              <a:rPr lang="en-US" altLang="en-US" dirty="0"/>
              <a:t>	Basics of counting</a:t>
            </a:r>
          </a:p>
          <a:p>
            <a:pPr>
              <a:buNone/>
            </a:pPr>
            <a:r>
              <a:rPr lang="en-US" altLang="en-US" dirty="0"/>
              <a:t>	Pigeonhole principle</a:t>
            </a:r>
          </a:p>
          <a:p>
            <a:pPr>
              <a:buNone/>
            </a:pPr>
            <a:r>
              <a:rPr lang="en-US" altLang="en-US" dirty="0"/>
              <a:t>	Permutations and </a:t>
            </a:r>
            <a:r>
              <a:rPr lang="en-US" altLang="en-US" dirty="0" smtClean="0"/>
              <a:t>Combinations</a:t>
            </a:r>
            <a:br>
              <a:rPr lang="en-US" altLang="en-US" dirty="0" smtClean="0"/>
            </a:br>
            <a:r>
              <a:rPr lang="en-US" altLang="en-US" dirty="0" smtClean="0"/>
              <a:t>Number </a:t>
            </a:r>
            <a:r>
              <a:rPr lang="en-US" altLang="en-US" dirty="0"/>
              <a:t>Theory </a:t>
            </a:r>
            <a:r>
              <a:rPr lang="en-US" altLang="en-US" dirty="0">
                <a:solidFill>
                  <a:srgbClr val="FF0000"/>
                </a:solidFill>
              </a:rPr>
              <a:t>(if time permits)</a:t>
            </a:r>
          </a:p>
          <a:p>
            <a:pPr>
              <a:buNone/>
            </a:pPr>
            <a:r>
              <a:rPr lang="en-US" altLang="en-US" dirty="0"/>
              <a:t>	Modular arithmetic</a:t>
            </a:r>
          </a:p>
          <a:p>
            <a:pPr>
              <a:buNone/>
            </a:pPr>
            <a:r>
              <a:rPr lang="en-US" altLang="en-US" dirty="0"/>
              <a:t>	RSA cryptosystems</a:t>
            </a:r>
          </a:p>
          <a:p>
            <a:endParaRPr lang="en-US" dirty="0"/>
          </a:p>
        </p:txBody>
      </p:sp>
    </p:spTree>
    <p:extLst>
      <p:ext uri="{BB962C8B-B14F-4D97-AF65-F5344CB8AC3E}">
        <p14:creationId xmlns:p14="http://schemas.microsoft.com/office/powerpoint/2010/main" val="2170379844"/>
      </p:ext>
    </p:extLst>
  </p:cSld>
  <p:clrMapOvr>
    <a:masterClrMapping/>
  </p:clrMapOvr>
  <mc:AlternateContent xmlns:mc="http://schemas.openxmlformats.org/markup-compatibility/2006" xmlns:p14="http://schemas.microsoft.com/office/powerpoint/2010/main">
    <mc:Choice Requires="p14">
      <p:transition spd="slow" p14:dur="2000" advTm="100"/>
    </mc:Choice>
    <mc:Fallback xmlns="">
      <p:transition spd="slow" advTm="10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altLang="en-US" dirty="0"/>
              <a:t>Topics  CSCE 222</a:t>
            </a:r>
          </a:p>
        </p:txBody>
      </p:sp>
      <p:sp>
        <p:nvSpPr>
          <p:cNvPr id="73731" name="Rectangle 3"/>
          <p:cNvSpPr>
            <a:spLocks noGrp="1" noChangeArrowheads="1"/>
          </p:cNvSpPr>
          <p:nvPr>
            <p:ph type="body" idx="1"/>
          </p:nvPr>
        </p:nvSpPr>
        <p:spPr>
          <a:xfrm>
            <a:off x="605481" y="1470454"/>
            <a:ext cx="10960443" cy="6454346"/>
          </a:xfrm>
        </p:spPr>
        <p:txBody>
          <a:bodyPr>
            <a:normAutofit fontScale="55000" lnSpcReduction="20000"/>
          </a:bodyPr>
          <a:lstStyle/>
          <a:p>
            <a:pPr eaLnBrk="1" hangingPunct="1">
              <a:buFontTx/>
              <a:buNone/>
            </a:pPr>
            <a:r>
              <a:rPr lang="en-US" altLang="en-US" sz="4900" dirty="0"/>
              <a:t>Probability</a:t>
            </a:r>
          </a:p>
          <a:p>
            <a:pPr eaLnBrk="1" hangingPunct="1">
              <a:buFontTx/>
              <a:buNone/>
            </a:pPr>
            <a:r>
              <a:rPr lang="en-US" altLang="en-US" sz="4900" dirty="0"/>
              <a:t>	Probability Axioms, events,  random variable</a:t>
            </a:r>
          </a:p>
          <a:p>
            <a:pPr eaLnBrk="1" hangingPunct="1">
              <a:buFontTx/>
              <a:buNone/>
            </a:pPr>
            <a:r>
              <a:rPr lang="en-US" altLang="en-US" sz="4900" dirty="0"/>
              <a:t>	Independence, expectation, example distributions</a:t>
            </a:r>
          </a:p>
          <a:p>
            <a:pPr eaLnBrk="1" hangingPunct="1">
              <a:buFontTx/>
              <a:buNone/>
            </a:pPr>
            <a:r>
              <a:rPr lang="en-US" altLang="en-US" sz="4900" dirty="0"/>
              <a:t>	Birthday paradox </a:t>
            </a:r>
          </a:p>
          <a:p>
            <a:pPr eaLnBrk="1" hangingPunct="1">
              <a:buFontTx/>
              <a:buNone/>
            </a:pPr>
            <a:r>
              <a:rPr lang="en-US" altLang="en-US" sz="4900" dirty="0"/>
              <a:t>	Monte Carlo method </a:t>
            </a:r>
          </a:p>
          <a:p>
            <a:pPr eaLnBrk="1" hangingPunct="1">
              <a:buFontTx/>
              <a:buNone/>
            </a:pPr>
            <a:r>
              <a:rPr lang="en-US" altLang="en-US" sz="4900" dirty="0"/>
              <a:t>Graphs and Trees	</a:t>
            </a:r>
            <a:br>
              <a:rPr lang="en-US" altLang="en-US" sz="4900" dirty="0"/>
            </a:br>
            <a:r>
              <a:rPr lang="en-US" altLang="en-US" sz="4900" dirty="0">
                <a:solidFill>
                  <a:srgbClr val="FF0000"/>
                </a:solidFill>
              </a:rPr>
              <a:t>(light coverage if time permits. Covered in Data Structures and Algorithms)</a:t>
            </a:r>
            <a:endParaRPr lang="en-US" altLang="en-US" sz="4900" dirty="0"/>
          </a:p>
          <a:p>
            <a:pPr eaLnBrk="1" hangingPunct="1">
              <a:buFontTx/>
              <a:buNone/>
            </a:pPr>
            <a:r>
              <a:rPr lang="en-US" altLang="en-US" sz="4900" dirty="0"/>
              <a:t>	Graph terminology</a:t>
            </a:r>
          </a:p>
          <a:p>
            <a:pPr eaLnBrk="1" hangingPunct="1">
              <a:buFontTx/>
              <a:buNone/>
            </a:pPr>
            <a:r>
              <a:rPr lang="en-US" altLang="en-US" sz="4900" dirty="0"/>
              <a:t>	Example of graph  problems and algorithms: </a:t>
            </a:r>
          </a:p>
          <a:p>
            <a:pPr eaLnBrk="1" hangingPunct="1">
              <a:buFontTx/>
              <a:buNone/>
            </a:pPr>
            <a:r>
              <a:rPr lang="en-US" altLang="en-US" sz="4900" dirty="0"/>
              <a:t>		graph coloring</a:t>
            </a:r>
          </a:p>
          <a:p>
            <a:pPr eaLnBrk="1" hangingPunct="1">
              <a:buFontTx/>
              <a:buNone/>
            </a:pPr>
            <a:r>
              <a:rPr lang="en-US" altLang="en-US" sz="4900" dirty="0"/>
              <a:t>		TSP</a:t>
            </a:r>
          </a:p>
          <a:p>
            <a:pPr eaLnBrk="1" hangingPunct="1">
              <a:buFontTx/>
              <a:buNone/>
            </a:pPr>
            <a:r>
              <a:rPr lang="en-US" altLang="en-US" sz="4900" dirty="0"/>
              <a:t>		shortest path</a:t>
            </a:r>
          </a:p>
          <a:p>
            <a:pPr eaLnBrk="1" hangingPunct="1">
              <a:buFontTx/>
              <a:buNone/>
            </a:pPr>
            <a:r>
              <a:rPr lang="en-US" altLang="en-US" sz="2000" dirty="0"/>
              <a:t>		</a:t>
            </a:r>
          </a:p>
          <a:p>
            <a:pPr eaLnBrk="1" hangingPunct="1">
              <a:buFontTx/>
              <a:buNone/>
            </a:pPr>
            <a:r>
              <a:rPr lang="en-US" altLang="en-US" sz="2400" dirty="0"/>
              <a:t>	</a:t>
            </a:r>
          </a:p>
          <a:p>
            <a:pPr eaLnBrk="1" hangingPunct="1">
              <a:buFontTx/>
              <a:buNone/>
            </a:pPr>
            <a:endParaRPr lang="en-US" altLang="en-US" sz="2400" dirty="0"/>
          </a:p>
          <a:p>
            <a:pPr eaLnBrk="1" hangingPunct="1">
              <a:buFontTx/>
              <a:buNone/>
            </a:pPr>
            <a:endParaRPr lang="en-US" altLang="en-US" sz="2400" dirty="0"/>
          </a:p>
          <a:p>
            <a:pPr eaLnBrk="1" hangingPunct="1">
              <a:buFontTx/>
              <a:buNone/>
            </a:pPr>
            <a:r>
              <a:rPr lang="en-US" altLang="en-US" sz="2400" dirty="0"/>
              <a:t>	</a:t>
            </a:r>
          </a:p>
        </p:txBody>
      </p:sp>
    </p:spTree>
    <p:extLst>
      <p:ext uri="{BB962C8B-B14F-4D97-AF65-F5344CB8AC3E}">
        <p14:creationId xmlns:p14="http://schemas.microsoft.com/office/powerpoint/2010/main" val="1205337314"/>
      </p:ext>
    </p:extLst>
  </p:cSld>
  <p:clrMapOvr>
    <a:masterClrMapping/>
  </p:clrMapOvr>
  <mc:AlternateContent xmlns:mc="http://schemas.openxmlformats.org/markup-compatibility/2006" xmlns:p14="http://schemas.microsoft.com/office/powerpoint/2010/main">
    <mc:Choice Requires="p14">
      <p:transition spd="slow" p14:dur="2000" advTm="100"/>
    </mc:Choice>
    <mc:Fallback xmlns="">
      <p:transition spd="slow" advTm="10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AC84106F-4BD2-470D-98F7-725950E6632F}" type="slidenum">
              <a:rPr lang="en-US" altLang="en-US" sz="1400"/>
              <a:pPr eaLnBrk="1" hangingPunct="1"/>
              <a:t>38</a:t>
            </a:fld>
            <a:endParaRPr lang="en-US" altLang="en-US" sz="1400"/>
          </a:p>
        </p:txBody>
      </p:sp>
      <p:sp>
        <p:nvSpPr>
          <p:cNvPr id="74755" name="Rectangle 2"/>
          <p:cNvSpPr>
            <a:spLocks noGrp="1" noChangeArrowheads="1"/>
          </p:cNvSpPr>
          <p:nvPr>
            <p:ph type="title"/>
          </p:nvPr>
        </p:nvSpPr>
        <p:spPr/>
        <p:txBody>
          <a:bodyPr/>
          <a:lstStyle/>
          <a:p>
            <a:pPr eaLnBrk="1" hangingPunct="1"/>
            <a:endParaRPr lang="en-US" altLang="en-US"/>
          </a:p>
        </p:txBody>
      </p:sp>
      <p:sp>
        <p:nvSpPr>
          <p:cNvPr id="74756" name="Rectangle 3"/>
          <p:cNvSpPr>
            <a:spLocks noGrp="1" noChangeArrowheads="1"/>
          </p:cNvSpPr>
          <p:nvPr>
            <p:ph type="body" idx="1"/>
          </p:nvPr>
        </p:nvSpPr>
        <p:spPr>
          <a:xfrm>
            <a:off x="2354263" y="3733800"/>
            <a:ext cx="7340600" cy="692150"/>
          </a:xfrm>
        </p:spPr>
        <p:txBody>
          <a:bodyPr/>
          <a:lstStyle/>
          <a:p>
            <a:pPr algn="ctr" eaLnBrk="1" hangingPunct="1">
              <a:buFontTx/>
              <a:buNone/>
            </a:pPr>
            <a:r>
              <a:rPr lang="en-US" altLang="en-US"/>
              <a:t>The END</a:t>
            </a:r>
          </a:p>
        </p:txBody>
      </p:sp>
    </p:spTree>
    <p:extLst>
      <p:ext uri="{BB962C8B-B14F-4D97-AF65-F5344CB8AC3E}">
        <p14:creationId xmlns:p14="http://schemas.microsoft.com/office/powerpoint/2010/main" val="33241297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normAutofit fontScale="90000"/>
          </a:bodyPr>
          <a:lstStyle/>
          <a:p>
            <a:r>
              <a:rPr lang="en-US" altLang="en-US" sz="6000" dirty="0"/>
              <a:t>What is CSCE 222 about?</a:t>
            </a:r>
            <a:r>
              <a:rPr lang="en-US" altLang="en-US" sz="2800" dirty="0"/>
              <a:t/>
            </a:r>
            <a:br>
              <a:rPr lang="en-US" altLang="en-US" sz="2800" dirty="0"/>
            </a:br>
            <a:r>
              <a:rPr lang="en-US" altLang="en-US" sz="2800" dirty="0"/>
              <a:t/>
            </a:r>
            <a:br>
              <a:rPr lang="en-US" altLang="en-US" sz="2800" dirty="0"/>
            </a:br>
            <a:endParaRPr lang="en-US" altLang="en-US" sz="2800" dirty="0"/>
          </a:p>
        </p:txBody>
      </p:sp>
      <p:sp>
        <p:nvSpPr>
          <p:cNvPr id="2" name="Content Placeholder 1"/>
          <p:cNvSpPr>
            <a:spLocks noGrp="1"/>
          </p:cNvSpPr>
          <p:nvPr>
            <p:ph idx="1"/>
          </p:nvPr>
        </p:nvSpPr>
        <p:spPr/>
        <p:txBody>
          <a:bodyPr/>
          <a:lstStyle/>
          <a:p>
            <a:r>
              <a:rPr lang="en-US" altLang="en-US" sz="3600" dirty="0"/>
              <a:t>Continuous vs. Discrete Math </a:t>
            </a:r>
          </a:p>
          <a:p>
            <a:r>
              <a:rPr lang="en-US" altLang="en-US" sz="3600" dirty="0"/>
              <a:t>Why is it computer science? </a:t>
            </a:r>
          </a:p>
          <a:p>
            <a:r>
              <a:rPr lang="en-US" altLang="en-US" sz="3600" dirty="0"/>
              <a:t>Mathematical techniques for Discrete Structures </a:t>
            </a:r>
            <a:r>
              <a:rPr lang="en-US" altLang="en-US" dirty="0"/>
              <a:t/>
            </a:r>
            <a:br>
              <a:rPr lang="en-US" altLang="en-US" dirty="0"/>
            </a:br>
            <a:endParaRPr lang="en-US" dirty="0"/>
          </a:p>
        </p:txBody>
      </p:sp>
      <p:sp>
        <p:nvSpPr>
          <p:cNvPr id="419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E0AED0D3-9D1F-488A-A4BF-231497D11D5E}" type="slidenum">
              <a:rPr lang="en-US" altLang="en-US" sz="1400"/>
              <a:pPr eaLnBrk="1" hangingPunct="1"/>
              <a:t>4</a:t>
            </a:fld>
            <a:endParaRPr lang="en-US" altLang="en-US" sz="1400"/>
          </a:p>
        </p:txBody>
      </p:sp>
    </p:spTree>
    <p:extLst>
      <p:ext uri="{BB962C8B-B14F-4D97-AF65-F5344CB8AC3E}">
        <p14:creationId xmlns:p14="http://schemas.microsoft.com/office/powerpoint/2010/main" val="22200650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why do I need to learn all this nasty mathematics?</a:t>
            </a:r>
          </a:p>
        </p:txBody>
      </p:sp>
      <p:sp>
        <p:nvSpPr>
          <p:cNvPr id="3" name="Content Placeholder 2"/>
          <p:cNvSpPr>
            <a:spLocks noGrp="1"/>
          </p:cNvSpPr>
          <p:nvPr>
            <p:ph idx="1"/>
          </p:nvPr>
        </p:nvSpPr>
        <p:spPr/>
        <p:txBody>
          <a:bodyPr/>
          <a:lstStyle/>
          <a:p>
            <a:r>
              <a:rPr lang="en-US" dirty="0"/>
              <a:t>Computation is something that you can’t see and can’t touch, and yet (thanks to the efforts of generations of hardware engineers) it obeys strict, well-defined rules with astonishing accuracy over long periods of time.</a:t>
            </a:r>
          </a:p>
          <a:p>
            <a:r>
              <a:rPr lang="en-US" dirty="0"/>
              <a:t>Computations are too big for you to comprehend all at once. Imagine printing out an execution trace that showed every operation a typical $500 laptop computer executed in one (1) second. If you could read one operation per second, for eight hours every day, you would die of old age before you got halfway through. Now, imagine letting the computer run overnight.</a:t>
            </a:r>
          </a:p>
        </p:txBody>
      </p:sp>
    </p:spTree>
    <p:extLst>
      <p:ext uri="{BB962C8B-B14F-4D97-AF65-F5344CB8AC3E}">
        <p14:creationId xmlns:p14="http://schemas.microsoft.com/office/powerpoint/2010/main" val="23580309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why do I need to learn all this nasty mathematics?</a:t>
            </a:r>
          </a:p>
        </p:txBody>
      </p:sp>
      <p:sp>
        <p:nvSpPr>
          <p:cNvPr id="3" name="Content Placeholder 2"/>
          <p:cNvSpPr>
            <a:spLocks noGrp="1"/>
          </p:cNvSpPr>
          <p:nvPr>
            <p:ph idx="1"/>
          </p:nvPr>
        </p:nvSpPr>
        <p:spPr/>
        <p:txBody>
          <a:bodyPr>
            <a:normAutofit/>
          </a:bodyPr>
          <a:lstStyle/>
          <a:p>
            <a:r>
              <a:rPr lang="en-US" sz="3200" dirty="0"/>
              <a:t>So in order to understand computations, we need a language that allows us to reason about things we can’t see and can’t touch, that are too big or us to understand, but that nonetheless follow strict, simple, well-defined rules. </a:t>
            </a:r>
          </a:p>
          <a:p>
            <a:r>
              <a:rPr lang="en-US" sz="3200" dirty="0"/>
              <a:t>We’d like our reasoning to be consistent: any two people using the language should obtain the same conclusions from the same information. </a:t>
            </a:r>
          </a:p>
          <a:p>
            <a:r>
              <a:rPr lang="en-US" sz="3200" dirty="0"/>
              <a:t>That language is mathematics.</a:t>
            </a:r>
          </a:p>
        </p:txBody>
      </p:sp>
    </p:spTree>
    <p:extLst>
      <p:ext uri="{BB962C8B-B14F-4D97-AF65-F5344CB8AC3E}">
        <p14:creationId xmlns:p14="http://schemas.microsoft.com/office/powerpoint/2010/main" val="12449689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32C4298-CCB2-4774-9F65-E2819747B69C}" type="slidenum">
              <a:rPr lang="en-US" altLang="en-US" sz="1400"/>
              <a:pPr eaLnBrk="1" hangingPunct="1"/>
              <a:t>7</a:t>
            </a:fld>
            <a:endParaRPr lang="en-US" altLang="en-US" sz="1400"/>
          </a:p>
        </p:txBody>
      </p:sp>
      <p:sp>
        <p:nvSpPr>
          <p:cNvPr id="43011" name="Rectangle 2"/>
          <p:cNvSpPr>
            <a:spLocks noGrp="1" noChangeArrowheads="1"/>
          </p:cNvSpPr>
          <p:nvPr>
            <p:ph type="title"/>
          </p:nvPr>
        </p:nvSpPr>
        <p:spPr/>
        <p:txBody>
          <a:bodyPr/>
          <a:lstStyle/>
          <a:p>
            <a:pPr eaLnBrk="1" hangingPunct="1"/>
            <a:r>
              <a:rPr lang="en-US" altLang="en-US"/>
              <a:t>Discrete vs. Continuous Mathematics</a:t>
            </a:r>
          </a:p>
        </p:txBody>
      </p:sp>
      <p:sp>
        <p:nvSpPr>
          <p:cNvPr id="43012" name="Rectangle 4"/>
          <p:cNvSpPr>
            <a:spLocks noGrp="1" noChangeArrowheads="1"/>
          </p:cNvSpPr>
          <p:nvPr>
            <p:ph type="body" idx="1"/>
          </p:nvPr>
        </p:nvSpPr>
        <p:spPr>
          <a:xfrm>
            <a:off x="609600" y="1825625"/>
            <a:ext cx="10972800" cy="4351338"/>
          </a:xfrm>
          <a:noFill/>
        </p:spPr>
        <p:txBody>
          <a:bodyPr>
            <a:noAutofit/>
          </a:bodyPr>
          <a:lstStyle/>
          <a:p>
            <a:pPr lvl="1" eaLnBrk="1" hangingPunct="1">
              <a:lnSpc>
                <a:spcPct val="90000"/>
              </a:lnSpc>
              <a:spcBef>
                <a:spcPct val="50000"/>
              </a:spcBef>
              <a:buFontTx/>
              <a:buNone/>
            </a:pPr>
            <a:r>
              <a:rPr lang="en-US" altLang="en-US" sz="2700" b="1" dirty="0"/>
              <a:t>Continuous Mathematics:  </a:t>
            </a:r>
            <a:r>
              <a:rPr lang="en-US" altLang="en-US" sz="2700" dirty="0"/>
              <a:t>It  considers objects that vary </a:t>
            </a:r>
            <a:r>
              <a:rPr lang="en-US" altLang="en-US" sz="2700" dirty="0">
                <a:solidFill>
                  <a:srgbClr val="FF0000"/>
                </a:solidFill>
              </a:rPr>
              <a:t>continuously</a:t>
            </a:r>
            <a:r>
              <a:rPr lang="en-US" altLang="en-US" sz="2700" i="1" dirty="0">
                <a:solidFill>
                  <a:srgbClr val="FF0000"/>
                </a:solidFill>
              </a:rPr>
              <a:t>;</a:t>
            </a:r>
            <a:r>
              <a:rPr lang="en-US" altLang="en-US" sz="2700" i="1" dirty="0"/>
              <a:t> </a:t>
            </a:r>
            <a:r>
              <a:rPr lang="en-US" altLang="en-US" sz="2700" dirty="0"/>
              <a:t> </a:t>
            </a:r>
          </a:p>
          <a:p>
            <a:pPr lvl="1" eaLnBrk="1" hangingPunct="1">
              <a:lnSpc>
                <a:spcPct val="90000"/>
              </a:lnSpc>
              <a:spcBef>
                <a:spcPct val="50000"/>
              </a:spcBef>
              <a:buFontTx/>
              <a:buNone/>
            </a:pPr>
            <a:r>
              <a:rPr lang="en-US" altLang="en-US" sz="2700" dirty="0"/>
              <a:t>Example:   </a:t>
            </a:r>
            <a:r>
              <a:rPr lang="en-US" altLang="en-US" sz="2700" dirty="0">
                <a:solidFill>
                  <a:srgbClr val="FF0000"/>
                </a:solidFill>
              </a:rPr>
              <a:t>analog wristwatch</a:t>
            </a:r>
            <a:r>
              <a:rPr lang="en-US" altLang="en-US" sz="2700" dirty="0"/>
              <a:t> (separate hour, minute, and second hands). </a:t>
            </a:r>
          </a:p>
          <a:p>
            <a:pPr lvl="1" eaLnBrk="1" hangingPunct="1">
              <a:lnSpc>
                <a:spcPct val="90000"/>
              </a:lnSpc>
              <a:spcBef>
                <a:spcPct val="50000"/>
              </a:spcBef>
              <a:buFontTx/>
              <a:buNone/>
            </a:pPr>
            <a:r>
              <a:rPr lang="en-US" altLang="en-US" sz="2700" dirty="0"/>
              <a:t>From an analog watch perspective, between 1 :25 p.m. and 1 :26 p.m.  there are infinitely many possible different  times as the second hand moves around the watch face.  </a:t>
            </a:r>
          </a:p>
          <a:p>
            <a:pPr lvl="1" eaLnBrk="1" hangingPunct="1">
              <a:lnSpc>
                <a:spcPct val="90000"/>
              </a:lnSpc>
              <a:spcBef>
                <a:spcPct val="50000"/>
              </a:spcBef>
              <a:buFontTx/>
              <a:buNone/>
            </a:pPr>
            <a:r>
              <a:rPr lang="en-US" altLang="en-US" sz="2700" dirty="0">
                <a:solidFill>
                  <a:srgbClr val="FF0000"/>
                </a:solidFill>
              </a:rPr>
              <a:t>Real-number system</a:t>
            </a:r>
            <a:r>
              <a:rPr lang="en-US" altLang="en-US" sz="2700" dirty="0"/>
              <a:t>  ---  core of continuous mathematics;</a:t>
            </a:r>
          </a:p>
          <a:p>
            <a:pPr lvl="1" eaLnBrk="1" hangingPunct="1">
              <a:lnSpc>
                <a:spcPct val="90000"/>
              </a:lnSpc>
              <a:spcBef>
                <a:spcPct val="50000"/>
              </a:spcBef>
              <a:buFontTx/>
              <a:buNone/>
            </a:pPr>
            <a:r>
              <a:rPr lang="en-US" altLang="en-US" sz="2700" dirty="0"/>
              <a:t>Continuous mathematics  --- models and tools for analyzing real-world phenomena that change smoothly over time. (Differential equations etc.)</a:t>
            </a:r>
          </a:p>
        </p:txBody>
      </p:sp>
    </p:spTree>
    <p:extLst>
      <p:ext uri="{BB962C8B-B14F-4D97-AF65-F5344CB8AC3E}">
        <p14:creationId xmlns:p14="http://schemas.microsoft.com/office/powerpoint/2010/main" val="35283869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AD94183-4D68-45C6-80E2-31FF85D021A7}" type="slidenum">
              <a:rPr lang="en-US" altLang="en-US" sz="1400"/>
              <a:pPr eaLnBrk="1" hangingPunct="1"/>
              <a:t>8</a:t>
            </a:fld>
            <a:endParaRPr lang="en-US" altLang="en-US" sz="1400"/>
          </a:p>
        </p:txBody>
      </p:sp>
      <p:sp>
        <p:nvSpPr>
          <p:cNvPr id="44035" name="Rectangle 2"/>
          <p:cNvSpPr>
            <a:spLocks noGrp="1" noChangeArrowheads="1"/>
          </p:cNvSpPr>
          <p:nvPr>
            <p:ph type="title"/>
          </p:nvPr>
        </p:nvSpPr>
        <p:spPr/>
        <p:txBody>
          <a:bodyPr/>
          <a:lstStyle/>
          <a:p>
            <a:pPr eaLnBrk="1" hangingPunct="1"/>
            <a:r>
              <a:rPr lang="en-US" altLang="en-US"/>
              <a:t>Discrete vs. Continuous Mathematics</a:t>
            </a:r>
          </a:p>
        </p:txBody>
      </p:sp>
      <p:sp>
        <p:nvSpPr>
          <p:cNvPr id="44036" name="Rectangle 3"/>
          <p:cNvSpPr>
            <a:spLocks noGrp="1" noChangeArrowheads="1"/>
          </p:cNvSpPr>
          <p:nvPr>
            <p:ph type="body" idx="1"/>
          </p:nvPr>
        </p:nvSpPr>
        <p:spPr>
          <a:xfrm>
            <a:off x="609599" y="1433384"/>
            <a:ext cx="11014841" cy="4967416"/>
          </a:xfrm>
          <a:noFill/>
        </p:spPr>
        <p:txBody>
          <a:bodyPr>
            <a:noAutofit/>
          </a:bodyPr>
          <a:lstStyle/>
          <a:p>
            <a:pPr lvl="1" eaLnBrk="1" hangingPunct="1">
              <a:lnSpc>
                <a:spcPct val="80000"/>
              </a:lnSpc>
              <a:spcBef>
                <a:spcPct val="50000"/>
              </a:spcBef>
              <a:buFontTx/>
              <a:buNone/>
            </a:pPr>
            <a:r>
              <a:rPr lang="en-US" altLang="en-US" sz="2600" b="1" dirty="0">
                <a:solidFill>
                  <a:srgbClr val="FF0000"/>
                </a:solidFill>
              </a:rPr>
              <a:t>Discrete Mathematics: </a:t>
            </a:r>
            <a:r>
              <a:rPr lang="en-US" altLang="en-US" sz="2600" dirty="0"/>
              <a:t>It  considers objects that vary in a </a:t>
            </a:r>
            <a:r>
              <a:rPr lang="en-US" altLang="en-US" sz="2600" dirty="0">
                <a:solidFill>
                  <a:srgbClr val="FF0000"/>
                </a:solidFill>
              </a:rPr>
              <a:t>discrete</a:t>
            </a:r>
            <a:r>
              <a:rPr lang="en-US" altLang="en-US" sz="2600" dirty="0"/>
              <a:t> way.</a:t>
            </a:r>
          </a:p>
          <a:p>
            <a:pPr lvl="1" eaLnBrk="1" hangingPunct="1">
              <a:lnSpc>
                <a:spcPct val="80000"/>
              </a:lnSpc>
              <a:spcBef>
                <a:spcPct val="50000"/>
              </a:spcBef>
              <a:buFontTx/>
              <a:buNone/>
            </a:pPr>
            <a:r>
              <a:rPr lang="en-US" altLang="en-US" sz="2600" dirty="0"/>
              <a:t>Example:   </a:t>
            </a:r>
            <a:r>
              <a:rPr lang="en-US" altLang="en-US" sz="2600" dirty="0">
                <a:solidFill>
                  <a:srgbClr val="FF0000"/>
                </a:solidFill>
              </a:rPr>
              <a:t>digital wristwatch.</a:t>
            </a:r>
            <a:endParaRPr lang="en-US" altLang="en-US" sz="2600" dirty="0"/>
          </a:p>
          <a:p>
            <a:pPr lvl="1" eaLnBrk="1" hangingPunct="1">
              <a:lnSpc>
                <a:spcPct val="80000"/>
              </a:lnSpc>
              <a:spcBef>
                <a:spcPct val="50000"/>
              </a:spcBef>
              <a:buFontTx/>
              <a:buNone/>
            </a:pPr>
            <a:r>
              <a:rPr lang="en-US" altLang="en-US" sz="2600" dirty="0"/>
              <a:t>On a digital watch, there are only finitely many possible different  times between 1 :25  P.M. and 1:27 P.M. A digital watch does not  show  split seconds: - no time between 1 :25:03 and 1 :25:04. The watch moves from one time to the next. </a:t>
            </a:r>
          </a:p>
          <a:p>
            <a:pPr lvl="1" eaLnBrk="1" hangingPunct="1">
              <a:lnSpc>
                <a:spcPct val="80000"/>
              </a:lnSpc>
              <a:spcBef>
                <a:spcPct val="50000"/>
              </a:spcBef>
              <a:buFontTx/>
              <a:buNone/>
            </a:pPr>
            <a:r>
              <a:rPr lang="en-US" altLang="en-US" sz="2600" b="1" dirty="0">
                <a:solidFill>
                  <a:srgbClr val="FF0000"/>
                </a:solidFill>
              </a:rPr>
              <a:t>Integers</a:t>
            </a:r>
            <a:r>
              <a:rPr lang="en-US" altLang="en-US" sz="2600" dirty="0"/>
              <a:t>   ---  </a:t>
            </a:r>
            <a:r>
              <a:rPr lang="en-US" altLang="en-US" sz="2600" i="1" dirty="0"/>
              <a:t>core of discrete mathematics</a:t>
            </a:r>
          </a:p>
          <a:p>
            <a:pPr lvl="1" eaLnBrk="1" hangingPunct="1">
              <a:lnSpc>
                <a:spcPct val="80000"/>
              </a:lnSpc>
              <a:spcBef>
                <a:spcPct val="50000"/>
              </a:spcBef>
              <a:buFontTx/>
              <a:buNone/>
            </a:pPr>
            <a:r>
              <a:rPr lang="en-US" altLang="en-US" sz="2600" dirty="0"/>
              <a:t>Discrete  mathematics  --- models and tools for analyzing real-world phenomena that change discretely over time and therefore ideal for studying  </a:t>
            </a:r>
          </a:p>
          <a:p>
            <a:pPr lvl="1" eaLnBrk="1" hangingPunct="1">
              <a:lnSpc>
                <a:spcPct val="80000"/>
              </a:lnSpc>
              <a:spcBef>
                <a:spcPct val="50000"/>
              </a:spcBef>
              <a:buFontTx/>
              <a:buNone/>
            </a:pPr>
            <a:r>
              <a:rPr lang="en-US" altLang="en-US" sz="2600" dirty="0">
                <a:solidFill>
                  <a:srgbClr val="FF0000"/>
                </a:solidFill>
              </a:rPr>
              <a:t>computer science – computers are digital!</a:t>
            </a:r>
            <a:r>
              <a:rPr lang="en-US" altLang="en-US" sz="2600" dirty="0"/>
              <a:t> (numbers as finite bit strings; data structures, all discrete! </a:t>
            </a:r>
            <a:r>
              <a:rPr lang="en-US" altLang="en-US" sz="2600" dirty="0">
                <a:solidFill>
                  <a:schemeClr val="accent2"/>
                </a:solidFill>
              </a:rPr>
              <a:t>Historical aside: earliest computers were analog</a:t>
            </a:r>
            <a:r>
              <a:rPr lang="en-US" altLang="en-US" sz="2600" dirty="0"/>
              <a:t>.)</a:t>
            </a:r>
          </a:p>
        </p:txBody>
      </p:sp>
    </p:spTree>
    <p:extLst>
      <p:ext uri="{BB962C8B-B14F-4D97-AF65-F5344CB8AC3E}">
        <p14:creationId xmlns:p14="http://schemas.microsoft.com/office/powerpoint/2010/main" val="5873313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normAutofit fontScale="90000"/>
          </a:bodyPr>
          <a:lstStyle/>
          <a:p>
            <a:r>
              <a:rPr lang="en-US" altLang="en-US" sz="6000" b="1" dirty="0">
                <a:solidFill>
                  <a:schemeClr val="tx2"/>
                </a:solidFill>
              </a:rPr>
              <a:t>What is CSCE 222 about?</a:t>
            </a:r>
            <a:r>
              <a:rPr lang="en-US" altLang="en-US" sz="2800" dirty="0"/>
              <a:t/>
            </a:r>
            <a:br>
              <a:rPr lang="en-US" altLang="en-US" sz="2800" dirty="0"/>
            </a:br>
            <a:r>
              <a:rPr lang="en-US" altLang="en-US" sz="2800" dirty="0"/>
              <a:t/>
            </a:r>
            <a:br>
              <a:rPr lang="en-US" altLang="en-US" sz="2800" dirty="0"/>
            </a:br>
            <a:endParaRPr lang="en-US" altLang="en-US" sz="2800" dirty="0"/>
          </a:p>
        </p:txBody>
      </p:sp>
      <p:sp>
        <p:nvSpPr>
          <p:cNvPr id="2" name="Content Placeholder 1"/>
          <p:cNvSpPr>
            <a:spLocks noGrp="1"/>
          </p:cNvSpPr>
          <p:nvPr>
            <p:ph idx="1"/>
          </p:nvPr>
        </p:nvSpPr>
        <p:spPr/>
        <p:txBody>
          <a:bodyPr>
            <a:normAutofit/>
          </a:bodyPr>
          <a:lstStyle/>
          <a:p>
            <a:r>
              <a:rPr lang="en-US" altLang="en-US" sz="4000" dirty="0"/>
              <a:t>Why is it computer science?</a:t>
            </a:r>
            <a:br>
              <a:rPr lang="en-US" altLang="en-US" sz="4000" dirty="0"/>
            </a:br>
            <a:r>
              <a:rPr lang="en-US" altLang="en-US" sz="4000" dirty="0"/>
              <a:t>(examples)</a:t>
            </a:r>
            <a:br>
              <a:rPr lang="en-US" altLang="en-US" sz="4000" dirty="0"/>
            </a:br>
            <a:endParaRPr lang="en-US" sz="3200" dirty="0"/>
          </a:p>
        </p:txBody>
      </p:sp>
      <p:sp>
        <p:nvSpPr>
          <p:cNvPr id="419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E0AED0D3-9D1F-488A-A4BF-231497D11D5E}" type="slidenum">
              <a:rPr lang="en-US" altLang="en-US" sz="1400"/>
              <a:pPr eaLnBrk="1" hangingPunct="1"/>
              <a:t>9</a:t>
            </a:fld>
            <a:endParaRPr lang="en-US" altLang="en-US" sz="1400"/>
          </a:p>
        </p:txBody>
      </p:sp>
    </p:spTree>
    <p:extLst>
      <p:ext uri="{BB962C8B-B14F-4D97-AF65-F5344CB8AC3E}">
        <p14:creationId xmlns:p14="http://schemas.microsoft.com/office/powerpoint/2010/main" val="10926386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5852</TotalTime>
  <Words>3138</Words>
  <Application>Microsoft Office PowerPoint</Application>
  <PresentationFormat>Widescreen</PresentationFormat>
  <Paragraphs>391</Paragraphs>
  <Slides>38</Slides>
  <Notes>35</Notes>
  <HiddenSlides>4</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38</vt:i4>
      </vt:variant>
    </vt:vector>
  </HeadingPairs>
  <TitlesOfParts>
    <vt:vector size="47" baseType="lpstr">
      <vt:lpstr>Arial</vt:lpstr>
      <vt:lpstr>Arial Unicode MS</vt:lpstr>
      <vt:lpstr>Calibri</vt:lpstr>
      <vt:lpstr>Calibri Light</vt:lpstr>
      <vt:lpstr>Times New Roman</vt:lpstr>
      <vt:lpstr>Wingdings</vt:lpstr>
      <vt:lpstr>Office Theme</vt:lpstr>
      <vt:lpstr>Document</vt:lpstr>
      <vt:lpstr>Bitmap Image</vt:lpstr>
      <vt:lpstr>CSCE 222 Discrete Structures</vt:lpstr>
      <vt:lpstr>Textbook</vt:lpstr>
      <vt:lpstr>Syllabus Review</vt:lpstr>
      <vt:lpstr>What is CSCE 222 about?  </vt:lpstr>
      <vt:lpstr>So why do I need to learn all this nasty mathematics?</vt:lpstr>
      <vt:lpstr>So why do I need to learn all this nasty mathematics?</vt:lpstr>
      <vt:lpstr>Discrete vs. Continuous Mathematics</vt:lpstr>
      <vt:lpstr>Discrete vs. Continuous Mathematics</vt:lpstr>
      <vt:lpstr>What is CSCE 222 about?  </vt:lpstr>
      <vt:lpstr>Logic: Hardware and software  specifications </vt:lpstr>
      <vt:lpstr>Number Theory: RSA and Public-key Cryptography    </vt:lpstr>
      <vt:lpstr>Number Theory: Public Key Encryption</vt:lpstr>
      <vt:lpstr>RSA Approach</vt:lpstr>
      <vt:lpstr>PowerPoint Presentation</vt:lpstr>
      <vt:lpstr>Graph Theory</vt:lpstr>
      <vt:lpstr>Graphs and Networks</vt:lpstr>
      <vt:lpstr>New Science of Networks</vt:lpstr>
      <vt:lpstr>Applications of Networks</vt:lpstr>
      <vt:lpstr>Example: Coloring a Map</vt:lpstr>
      <vt:lpstr>Graph representation</vt:lpstr>
      <vt:lpstr>Four Color Theorem</vt:lpstr>
      <vt:lpstr>Examples of Applications of  Graph Coloring</vt:lpstr>
      <vt:lpstr>Scheduling of Final Exams</vt:lpstr>
      <vt:lpstr>Scheduling of Final Exams</vt:lpstr>
      <vt:lpstr>Frequency Assignments</vt:lpstr>
      <vt:lpstr>Index Registers</vt:lpstr>
      <vt:lpstr>Example 2: Traveling Salesman</vt:lpstr>
      <vt:lpstr>PowerPoint Presentation</vt:lpstr>
      <vt:lpstr>PowerPoint Presentation</vt:lpstr>
      <vt:lpstr>Probability and Chance</vt:lpstr>
      <vt:lpstr>Probability: Bayesian Reasoning</vt:lpstr>
      <vt:lpstr>Probability and Chance, cont.</vt:lpstr>
      <vt:lpstr>Probability and Chance, cont.</vt:lpstr>
      <vt:lpstr>Course Themes, Goals, and Course Outline</vt:lpstr>
      <vt:lpstr>Goals of CSCE 222</vt:lpstr>
      <vt:lpstr>Topics  CSCE 222</vt:lpstr>
      <vt:lpstr>Topics  CSCE 222</vt:lpstr>
      <vt:lpstr>PowerPoint Presentation</vt:lpstr>
    </vt:vector>
  </TitlesOfParts>
  <Company>Sam Houston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SHSU</dc:creator>
  <cp:lastModifiedBy>McGuire, Timothy J</cp:lastModifiedBy>
  <cp:revision>31</cp:revision>
  <dcterms:created xsi:type="dcterms:W3CDTF">2018-11-24T01:11:33Z</dcterms:created>
  <dcterms:modified xsi:type="dcterms:W3CDTF">2020-08-19T00:07:45Z</dcterms:modified>
</cp:coreProperties>
</file>